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7"/>
  </p:notesMasterIdLst>
  <p:sldIdLst>
    <p:sldId id="296" r:id="rId2"/>
    <p:sldId id="266" r:id="rId3"/>
    <p:sldId id="319" r:id="rId4"/>
    <p:sldId id="312" r:id="rId5"/>
    <p:sldId id="320" r:id="rId6"/>
    <p:sldId id="330" r:id="rId7"/>
    <p:sldId id="327" r:id="rId8"/>
    <p:sldId id="331" r:id="rId9"/>
    <p:sldId id="328" r:id="rId10"/>
    <p:sldId id="329" r:id="rId11"/>
    <p:sldId id="313" r:id="rId12"/>
    <p:sldId id="321" r:id="rId13"/>
    <p:sldId id="332" r:id="rId14"/>
    <p:sldId id="333" r:id="rId15"/>
    <p:sldId id="334" r:id="rId16"/>
    <p:sldId id="335" r:id="rId17"/>
    <p:sldId id="314" r:id="rId18"/>
    <p:sldId id="322" r:id="rId19"/>
    <p:sldId id="315" r:id="rId20"/>
    <p:sldId id="323" r:id="rId21"/>
    <p:sldId id="336" r:id="rId22"/>
    <p:sldId id="337" r:id="rId23"/>
    <p:sldId id="338" r:id="rId24"/>
    <p:sldId id="339" r:id="rId25"/>
    <p:sldId id="348" r:id="rId26"/>
    <p:sldId id="349" r:id="rId27"/>
    <p:sldId id="350" r:id="rId28"/>
    <p:sldId id="351" r:id="rId29"/>
    <p:sldId id="340" r:id="rId30"/>
    <p:sldId id="353" r:id="rId31"/>
    <p:sldId id="354" r:id="rId32"/>
    <p:sldId id="341" r:id="rId33"/>
    <p:sldId id="342" r:id="rId34"/>
    <p:sldId id="347" r:id="rId35"/>
    <p:sldId id="343" r:id="rId36"/>
    <p:sldId id="316" r:id="rId37"/>
    <p:sldId id="324" r:id="rId38"/>
    <p:sldId id="344" r:id="rId39"/>
    <p:sldId id="346" r:id="rId40"/>
    <p:sldId id="345" r:id="rId41"/>
    <p:sldId id="317" r:id="rId42"/>
    <p:sldId id="325" r:id="rId43"/>
    <p:sldId id="318" r:id="rId44"/>
    <p:sldId id="310" r:id="rId45"/>
    <p:sldId id="311" r:id="rId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08"/>
    <p:restoredTop sz="94640"/>
  </p:normalViewPr>
  <p:slideViewPr>
    <p:cSldViewPr snapToGrid="0" snapToObjects="1">
      <p:cViewPr>
        <p:scale>
          <a:sx n="95" d="100"/>
          <a:sy n="95" d="100"/>
        </p:scale>
        <p:origin x="24" y="456"/>
      </p:cViewPr>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rts/_rels/chart1.xml.rels><?xml version="1.0" encoding="UTF-8" standalone="yes"?>
<Relationships xmlns="http://schemas.openxmlformats.org/package/2006/relationships"><Relationship Id="rId3" Type="http://schemas.openxmlformats.org/officeDocument/2006/relationships/oleObject" Target="file:////Users/samuelbor/Documents/cs310/Presentation/agentResults.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Agent Win Rate</a:t>
            </a:r>
          </a:p>
        </c:rich>
      </c:tx>
      <c:layout>
        <c:manualLayout>
          <c:xMode val="edge"/>
          <c:yMode val="edge"/>
          <c:x val="0.41686917575670024"/>
          <c:y val="2.4691358024691357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9158256880733945"/>
          <c:y val="0.15261333074106478"/>
          <c:w val="0.80841743119266052"/>
          <c:h val="0.6646910339911215"/>
        </c:manualLayout>
      </c:layout>
      <c:barChart>
        <c:barDir val="col"/>
        <c:grouping val="clustered"/>
        <c:varyColors val="0"/>
        <c:ser>
          <c:idx val="0"/>
          <c:order val="0"/>
          <c:spPr>
            <a:solidFill>
              <a:schemeClr val="accent1"/>
            </a:solidFill>
            <a:ln>
              <a:noFill/>
            </a:ln>
            <a:effectLst/>
          </c:spPr>
          <c:invertIfNegative val="0"/>
          <c:cat>
            <c:strRef>
              <c:f>Sheet1!$K$13:$K$17</c:f>
              <c:strCache>
                <c:ptCount val="5"/>
                <c:pt idx="0">
                  <c:v>Monte</c:v>
                </c:pt>
                <c:pt idx="1">
                  <c:v>Minimax</c:v>
                </c:pt>
                <c:pt idx="2">
                  <c:v>Max</c:v>
                </c:pt>
                <c:pt idx="3">
                  <c:v>Random</c:v>
                </c:pt>
                <c:pt idx="4">
                  <c:v>Varying</c:v>
                </c:pt>
              </c:strCache>
            </c:strRef>
          </c:cat>
          <c:val>
            <c:numRef>
              <c:f>Sheet1!$L$13:$L$17</c:f>
              <c:numCache>
                <c:formatCode>General</c:formatCode>
                <c:ptCount val="5"/>
                <c:pt idx="0">
                  <c:v>31677484</c:v>
                </c:pt>
                <c:pt idx="1">
                  <c:v>31589953</c:v>
                </c:pt>
                <c:pt idx="2">
                  <c:v>26453161</c:v>
                </c:pt>
                <c:pt idx="3" formatCode="0">
                  <c:v>26272482.5</c:v>
                </c:pt>
                <c:pt idx="4">
                  <c:v>25734437</c:v>
                </c:pt>
              </c:numCache>
            </c:numRef>
          </c:val>
          <c:extLst>
            <c:ext xmlns:c16="http://schemas.microsoft.com/office/drawing/2014/chart" uri="{C3380CC4-5D6E-409C-BE32-E72D297353CC}">
              <c16:uniqueId val="{00000000-8299-5F44-AFA4-4E938BFA54DF}"/>
            </c:ext>
          </c:extLst>
        </c:ser>
        <c:dLbls>
          <c:showLegendKey val="0"/>
          <c:showVal val="0"/>
          <c:showCatName val="0"/>
          <c:showSerName val="0"/>
          <c:showPercent val="0"/>
          <c:showBubbleSize val="0"/>
        </c:dLbls>
        <c:gapWidth val="219"/>
        <c:overlap val="-27"/>
        <c:axId val="1647894240"/>
        <c:axId val="1647645808"/>
      </c:barChart>
      <c:catAx>
        <c:axId val="1647894240"/>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Agent</a:t>
                </a:r>
                <a:r>
                  <a:rPr lang="en-US" baseline="0"/>
                  <a:t> Name</a:t>
                </a:r>
                <a:endParaRPr lang="en-US"/>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647645808"/>
        <c:crosses val="autoZero"/>
        <c:auto val="1"/>
        <c:lblAlgn val="ctr"/>
        <c:lblOffset val="100"/>
        <c:noMultiLvlLbl val="0"/>
      </c:catAx>
      <c:valAx>
        <c:axId val="1647645808"/>
        <c:scaling>
          <c:orientation val="minMax"/>
          <c:max val="32500000"/>
          <c:min val="24499999.999999996"/>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Points</a:t>
                </a:r>
                <a:r>
                  <a:rPr lang="en-US" baseline="0"/>
                  <a:t> Won</a:t>
                </a:r>
                <a:endParaRPr 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647894240"/>
        <c:crosses val="autoZero"/>
        <c:crossBetween val="between"/>
      </c:valAx>
      <c:spPr>
        <a:noFill/>
        <a:ln>
          <a:noFill/>
        </a:ln>
        <a:effectLst/>
      </c:spPr>
    </c:plotArea>
    <c:plotVisOnly val="1"/>
    <c:dispBlanksAs val="gap"/>
    <c:showDLblsOverMax val="0"/>
  </c:chart>
  <c:spPr>
    <a:solidFill>
      <a:schemeClr val="bg1"/>
    </a:solidFill>
    <a:ln w="25400">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3CBA49B-97EA-274D-B34A-6C1DB0E32E47}" type="datetimeFigureOut">
              <a:rPr lang="en-US" smtClean="0"/>
              <a:t>3/13/19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89C4163-6EC4-4443-9AB0-C02C7C8B7313}" type="slidenum">
              <a:rPr lang="en-US" smtClean="0"/>
              <a:t>‹#›</a:t>
            </a:fld>
            <a:endParaRPr lang="en-US"/>
          </a:p>
        </p:txBody>
      </p:sp>
    </p:spTree>
    <p:extLst>
      <p:ext uri="{BB962C8B-B14F-4D97-AF65-F5344CB8AC3E}">
        <p14:creationId xmlns:p14="http://schemas.microsoft.com/office/powerpoint/2010/main" val="13088406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8B6ED8-9D91-5E4C-8236-27D5494AAD9C}" type="slidenum">
              <a:rPr lang="en-US" smtClean="0"/>
              <a:t>1</a:t>
            </a:fld>
            <a:endParaRPr lang="en-US"/>
          </a:p>
        </p:txBody>
      </p:sp>
    </p:spTree>
    <p:extLst>
      <p:ext uri="{BB962C8B-B14F-4D97-AF65-F5344CB8AC3E}">
        <p14:creationId xmlns:p14="http://schemas.microsoft.com/office/powerpoint/2010/main" val="37629613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optimised to classify each record efficiently, even in a multiclass problem such as this.</a:t>
            </a:r>
          </a:p>
          <a:p>
            <a:endParaRPr lang="en-US" dirty="0"/>
          </a:p>
        </p:txBody>
      </p:sp>
      <p:sp>
        <p:nvSpPr>
          <p:cNvPr id="4" name="Slide Number Placeholder 3"/>
          <p:cNvSpPr>
            <a:spLocks noGrp="1"/>
          </p:cNvSpPr>
          <p:nvPr>
            <p:ph type="sldNum" sz="quarter" idx="5"/>
          </p:nvPr>
        </p:nvSpPr>
        <p:spPr/>
        <p:txBody>
          <a:bodyPr/>
          <a:lstStyle/>
          <a:p>
            <a:fld id="{008B6ED8-9D91-5E4C-8236-27D5494AAD9C}" type="slidenum">
              <a:rPr lang="en-US" smtClean="0"/>
              <a:t>23</a:t>
            </a:fld>
            <a:endParaRPr lang="en-US"/>
          </a:p>
        </p:txBody>
      </p:sp>
    </p:spTree>
    <p:extLst>
      <p:ext uri="{BB962C8B-B14F-4D97-AF65-F5344CB8AC3E}">
        <p14:creationId xmlns:p14="http://schemas.microsoft.com/office/powerpoint/2010/main" val="6994912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This marked the attributes that should be unique in each game as common, meaning the wrong data was being accessed and manipulated at every stage of the game</a:t>
            </a:r>
            <a:r>
              <a:rPr lang="en-GB" dirty="0">
                <a:effectLst/>
              </a:rPr>
              <a:t> </a:t>
            </a:r>
            <a:endParaRPr lang="en-US" dirty="0"/>
          </a:p>
        </p:txBody>
      </p:sp>
      <p:sp>
        <p:nvSpPr>
          <p:cNvPr id="4" name="Slide Number Placeholder 3"/>
          <p:cNvSpPr>
            <a:spLocks noGrp="1"/>
          </p:cNvSpPr>
          <p:nvPr>
            <p:ph type="sldNum" sz="quarter" idx="5"/>
          </p:nvPr>
        </p:nvSpPr>
        <p:spPr/>
        <p:txBody>
          <a:bodyPr/>
          <a:lstStyle/>
          <a:p>
            <a:fld id="{008B6ED8-9D91-5E4C-8236-27D5494AAD9C}" type="slidenum">
              <a:rPr lang="en-US" smtClean="0"/>
              <a:t>32</a:t>
            </a:fld>
            <a:endParaRPr lang="en-US"/>
          </a:p>
        </p:txBody>
      </p:sp>
    </p:spTree>
    <p:extLst>
      <p:ext uri="{BB962C8B-B14F-4D97-AF65-F5344CB8AC3E}">
        <p14:creationId xmlns:p14="http://schemas.microsoft.com/office/powerpoint/2010/main" val="33857836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ensure all aspects of the project were progressing at the same rate </a:t>
            </a:r>
            <a:endParaRPr lang="en-US" dirty="0"/>
          </a:p>
        </p:txBody>
      </p:sp>
      <p:sp>
        <p:nvSpPr>
          <p:cNvPr id="4" name="Slide Number Placeholder 3"/>
          <p:cNvSpPr>
            <a:spLocks noGrp="1"/>
          </p:cNvSpPr>
          <p:nvPr>
            <p:ph type="sldNum" sz="quarter" idx="5"/>
          </p:nvPr>
        </p:nvSpPr>
        <p:spPr/>
        <p:txBody>
          <a:bodyPr/>
          <a:lstStyle/>
          <a:p>
            <a:fld id="{008B6ED8-9D91-5E4C-8236-27D5494AAD9C}" type="slidenum">
              <a:rPr lang="en-US" smtClean="0"/>
              <a:t>38</a:t>
            </a:fld>
            <a:endParaRPr lang="en-US"/>
          </a:p>
        </p:txBody>
      </p:sp>
    </p:spTree>
    <p:extLst>
      <p:ext uri="{BB962C8B-B14F-4D97-AF65-F5344CB8AC3E}">
        <p14:creationId xmlns:p14="http://schemas.microsoft.com/office/powerpoint/2010/main" val="13546924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8B6ED8-9D91-5E4C-8236-27D5494AAD9C}" type="slidenum">
              <a:rPr lang="en-US" smtClean="0"/>
              <a:t>39</a:t>
            </a:fld>
            <a:endParaRPr lang="en-US"/>
          </a:p>
        </p:txBody>
      </p:sp>
    </p:spTree>
    <p:extLst>
      <p:ext uri="{BB962C8B-B14F-4D97-AF65-F5344CB8AC3E}">
        <p14:creationId xmlns:p14="http://schemas.microsoft.com/office/powerpoint/2010/main" val="20022764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is the Gantt chart I aimed to follow throughout the term</a:t>
            </a:r>
            <a:r>
              <a:rPr lang="en-GB" dirty="0">
                <a:effectLst/>
              </a:rPr>
              <a:t> </a:t>
            </a:r>
            <a:endParaRPr lang="en-GB" sz="1200" kern="1200" dirty="0">
              <a:solidFill>
                <a:schemeClr val="tx1"/>
              </a:solidFill>
              <a:effectLst/>
              <a:latin typeface="+mn-lt"/>
              <a:ea typeface="+mn-ea"/>
              <a:cs typeface="+mn-cs"/>
            </a:endParaRP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majority of the work was completed in a timely manner</a:t>
            </a:r>
            <a:r>
              <a:rPr lang="en-GB" dirty="0">
                <a:effectLst/>
              </a:rPr>
              <a:t> </a:t>
            </a:r>
          </a:p>
          <a:p>
            <a:endParaRPr lang="en-GB" dirty="0">
              <a:effectLst/>
            </a:endParaRPr>
          </a:p>
          <a:p>
            <a:r>
              <a:rPr lang="en-GB" sz="1200" kern="1200" dirty="0">
                <a:solidFill>
                  <a:schemeClr val="tx1"/>
                </a:solidFill>
                <a:effectLst/>
                <a:latin typeface="+mn-lt"/>
                <a:ea typeface="+mn-ea"/>
                <a:cs typeface="+mn-cs"/>
              </a:rPr>
              <a:t>planned my modules this year around my dissertation</a:t>
            </a:r>
            <a:r>
              <a:rPr lang="en-GB" dirty="0">
                <a:effectLst/>
              </a:rPr>
              <a:t> </a:t>
            </a:r>
          </a:p>
          <a:p>
            <a:endParaRPr lang="en-GB" dirty="0">
              <a:effectLst/>
            </a:endParaRPr>
          </a:p>
          <a:p>
            <a:r>
              <a:rPr lang="en-GB" sz="1200" kern="1200" dirty="0">
                <a:solidFill>
                  <a:schemeClr val="tx1"/>
                </a:solidFill>
                <a:effectLst/>
                <a:latin typeface="+mn-lt"/>
                <a:ea typeface="+mn-ea"/>
                <a:cs typeface="+mn-cs"/>
              </a:rPr>
              <a:t>buffer zone that I allowed myself allowed me to finish the software side of the project with plenty of time to spare, </a:t>
            </a:r>
            <a:endParaRPr lang="en-US" dirty="0"/>
          </a:p>
        </p:txBody>
      </p:sp>
      <p:sp>
        <p:nvSpPr>
          <p:cNvPr id="4" name="Slide Number Placeholder 3"/>
          <p:cNvSpPr>
            <a:spLocks noGrp="1"/>
          </p:cNvSpPr>
          <p:nvPr>
            <p:ph type="sldNum" sz="quarter" idx="5"/>
          </p:nvPr>
        </p:nvSpPr>
        <p:spPr/>
        <p:txBody>
          <a:bodyPr/>
          <a:lstStyle/>
          <a:p>
            <a:fld id="{008B6ED8-9D91-5E4C-8236-27D5494AAD9C}" type="slidenum">
              <a:rPr lang="en-US" smtClean="0"/>
              <a:t>40</a:t>
            </a:fld>
            <a:endParaRPr lang="en-US"/>
          </a:p>
        </p:txBody>
      </p:sp>
    </p:spTree>
    <p:extLst>
      <p:ext uri="{BB962C8B-B14F-4D97-AF65-F5344CB8AC3E}">
        <p14:creationId xmlns:p14="http://schemas.microsoft.com/office/powerpoint/2010/main" val="12143346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8B6ED8-9D91-5E4C-8236-27D5494AAD9C}" type="slidenum">
              <a:rPr lang="en-US" smtClean="0"/>
              <a:t>43</a:t>
            </a:fld>
            <a:endParaRPr lang="en-US"/>
          </a:p>
        </p:txBody>
      </p:sp>
    </p:spTree>
    <p:extLst>
      <p:ext uri="{BB962C8B-B14F-4D97-AF65-F5344CB8AC3E}">
        <p14:creationId xmlns:p14="http://schemas.microsoft.com/office/powerpoint/2010/main" val="26087668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References Screen - Demo then return for questions</a:t>
            </a:r>
          </a:p>
        </p:txBody>
      </p:sp>
      <p:sp>
        <p:nvSpPr>
          <p:cNvPr id="4" name="Slide Number Placeholder 3"/>
          <p:cNvSpPr>
            <a:spLocks noGrp="1"/>
          </p:cNvSpPr>
          <p:nvPr>
            <p:ph type="sldNum" sz="quarter" idx="5"/>
          </p:nvPr>
        </p:nvSpPr>
        <p:spPr/>
        <p:txBody>
          <a:bodyPr/>
          <a:lstStyle/>
          <a:p>
            <a:fld id="{008B6ED8-9D91-5E4C-8236-27D5494AAD9C}" type="slidenum">
              <a:rPr lang="en-US" smtClean="0"/>
              <a:t>45</a:t>
            </a:fld>
            <a:endParaRPr lang="en-US"/>
          </a:p>
        </p:txBody>
      </p:sp>
    </p:spTree>
    <p:extLst>
      <p:ext uri="{BB962C8B-B14F-4D97-AF65-F5344CB8AC3E}">
        <p14:creationId xmlns:p14="http://schemas.microsoft.com/office/powerpoint/2010/main" val="38793315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08B6ED8-9D91-5E4C-8236-27D5494AAD9C}" type="slidenum">
              <a:rPr lang="en-US" smtClean="0"/>
              <a:t>2</a:t>
            </a:fld>
            <a:endParaRPr lang="en-US"/>
          </a:p>
        </p:txBody>
      </p:sp>
    </p:spTree>
    <p:extLst>
      <p:ext uri="{BB962C8B-B14F-4D97-AF65-F5344CB8AC3E}">
        <p14:creationId xmlns:p14="http://schemas.microsoft.com/office/powerpoint/2010/main" val="2060581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sz="1200" kern="1200" dirty="0">
                <a:solidFill>
                  <a:schemeClr val="tx1"/>
                </a:solidFill>
                <a:effectLst/>
                <a:latin typeface="+mn-lt"/>
                <a:ea typeface="+mn-ea"/>
                <a:cs typeface="+mn-cs"/>
              </a:rPr>
              <a:t>While we have played many games in the past, never have we agreed on an optimal strategy that yields the highest win rate. </a:t>
            </a:r>
          </a:p>
          <a:p>
            <a:pPr marL="171450" indent="-171450">
              <a:buFont typeface="Arial" panose="020B0604020202020204" pitchFamily="34" charset="0"/>
              <a:buChar char="•"/>
            </a:pPr>
            <a:endParaRPr lang="en-GB"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GB" sz="1200" kern="1200" dirty="0">
                <a:solidFill>
                  <a:schemeClr val="tx1"/>
                </a:solidFill>
                <a:effectLst/>
                <a:latin typeface="+mn-lt"/>
                <a:ea typeface="+mn-ea"/>
                <a:cs typeface="+mn-cs"/>
              </a:rPr>
              <a:t>This project aims to resolve this dispute by simulating the game being played by computer-controlled agents and recording the results in order to determine the most effective strategy. </a:t>
            </a:r>
          </a:p>
          <a:p>
            <a:pPr marL="171450" indent="-171450">
              <a:buFont typeface="Arial" panose="020B0604020202020204" pitchFamily="34" charset="0"/>
              <a:buChar char="•"/>
            </a:pPr>
            <a:endParaRPr lang="en-GB"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dirty="0">
                <a:solidFill>
                  <a:schemeClr val="tx1"/>
                </a:solidFill>
                <a:effectLst/>
                <a:latin typeface="+mn-lt"/>
                <a:ea typeface="+mn-ea"/>
                <a:cs typeface="+mn-cs"/>
              </a:rPr>
              <a:t>There are also very few other investigations into this specific whist variant, so to be able to create a fully functioning game environment that agents can interact with - in the same capacity as humans can - is an exciting prospect.</a:t>
            </a:r>
          </a:p>
        </p:txBody>
      </p:sp>
      <p:sp>
        <p:nvSpPr>
          <p:cNvPr id="4" name="Slide Number Placeholder 3"/>
          <p:cNvSpPr>
            <a:spLocks noGrp="1"/>
          </p:cNvSpPr>
          <p:nvPr>
            <p:ph type="sldNum" sz="quarter" idx="5"/>
          </p:nvPr>
        </p:nvSpPr>
        <p:spPr/>
        <p:txBody>
          <a:bodyPr/>
          <a:lstStyle/>
          <a:p>
            <a:fld id="{008B6ED8-9D91-5E4C-8236-27D5494AAD9C}" type="slidenum">
              <a:rPr lang="en-US" smtClean="0"/>
              <a:t>3</a:t>
            </a:fld>
            <a:endParaRPr lang="en-US"/>
          </a:p>
        </p:txBody>
      </p:sp>
    </p:spTree>
    <p:extLst>
      <p:ext uri="{BB962C8B-B14F-4D97-AF65-F5344CB8AC3E}">
        <p14:creationId xmlns:p14="http://schemas.microsoft.com/office/powerpoint/2010/main" val="15040884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8B6ED8-9D91-5E4C-8236-27D5494AAD9C}" type="slidenum">
              <a:rPr lang="en-US" smtClean="0"/>
              <a:t>11</a:t>
            </a:fld>
            <a:endParaRPr lang="en-US"/>
          </a:p>
        </p:txBody>
      </p:sp>
    </p:spTree>
    <p:extLst>
      <p:ext uri="{BB962C8B-B14F-4D97-AF65-F5344CB8AC3E}">
        <p14:creationId xmlns:p14="http://schemas.microsoft.com/office/powerpoint/2010/main" val="15694681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sz="1200" kern="1200" dirty="0">
                <a:solidFill>
                  <a:schemeClr val="tx1"/>
                </a:solidFill>
                <a:effectLst/>
                <a:latin typeface="+mn-lt"/>
                <a:ea typeface="+mn-ea"/>
                <a:cs typeface="+mn-cs"/>
              </a:rPr>
              <a:t>a lot of progress has been made in the last 25 years both in computational power and also in tools we now have at our disposal to solve previously infeasible problems.</a:t>
            </a:r>
            <a:r>
              <a:rPr lang="en-GB" dirty="0">
                <a:effectLst/>
              </a:rPr>
              <a:t> </a:t>
            </a:r>
          </a:p>
          <a:p>
            <a:pPr marL="171450" indent="-171450">
              <a:buFont typeface="Arial" panose="020B0604020202020204" pitchFamily="34" charset="0"/>
              <a:buChar char="•"/>
            </a:pPr>
            <a:endParaRPr lang="en-GB" dirty="0">
              <a:effectLst/>
            </a:endParaRPr>
          </a:p>
          <a:p>
            <a:pPr marL="171450" indent="-171450">
              <a:buFont typeface="Arial" panose="020B0604020202020204" pitchFamily="34" charset="0"/>
              <a:buChar char="•"/>
            </a:pPr>
            <a:r>
              <a:rPr lang="en-GB" sz="1200" kern="1200" dirty="0">
                <a:solidFill>
                  <a:schemeClr val="tx1"/>
                </a:solidFill>
                <a:effectLst/>
                <a:latin typeface="+mn-lt"/>
                <a:ea typeface="+mn-ea"/>
                <a:cs typeface="+mn-cs"/>
              </a:rPr>
              <a:t>For example, the machine learning library I make use of in my system handles the complicated prediction stage that’s vital for an accurate trick-predicting simulation. </a:t>
            </a:r>
            <a:endParaRPr lang="en-US" dirty="0"/>
          </a:p>
        </p:txBody>
      </p:sp>
      <p:sp>
        <p:nvSpPr>
          <p:cNvPr id="4" name="Slide Number Placeholder 3"/>
          <p:cNvSpPr>
            <a:spLocks noGrp="1"/>
          </p:cNvSpPr>
          <p:nvPr>
            <p:ph type="sldNum" sz="quarter" idx="5"/>
          </p:nvPr>
        </p:nvSpPr>
        <p:spPr/>
        <p:txBody>
          <a:bodyPr/>
          <a:lstStyle/>
          <a:p>
            <a:fld id="{008B6ED8-9D91-5E4C-8236-27D5494AAD9C}" type="slidenum">
              <a:rPr lang="en-US" smtClean="0"/>
              <a:t>13</a:t>
            </a:fld>
            <a:endParaRPr lang="en-US"/>
          </a:p>
        </p:txBody>
      </p:sp>
    </p:spTree>
    <p:extLst>
      <p:ext uri="{BB962C8B-B14F-4D97-AF65-F5344CB8AC3E}">
        <p14:creationId xmlns:p14="http://schemas.microsoft.com/office/powerpoint/2010/main" val="11735861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An agent using this strategy will only have to look at most 2 children deep in the potential game tree which will have at most 52 nodes on each level.</a:t>
            </a:r>
          </a:p>
          <a:p>
            <a:endParaRPr lang="en-US" dirty="0"/>
          </a:p>
        </p:txBody>
      </p:sp>
      <p:sp>
        <p:nvSpPr>
          <p:cNvPr id="4" name="Slide Number Placeholder 3"/>
          <p:cNvSpPr>
            <a:spLocks noGrp="1"/>
          </p:cNvSpPr>
          <p:nvPr>
            <p:ph type="sldNum" sz="quarter" idx="5"/>
          </p:nvPr>
        </p:nvSpPr>
        <p:spPr/>
        <p:txBody>
          <a:bodyPr/>
          <a:lstStyle/>
          <a:p>
            <a:fld id="{008B6ED8-9D91-5E4C-8236-27D5494AAD9C}" type="slidenum">
              <a:rPr lang="en-US" smtClean="0"/>
              <a:t>14</a:t>
            </a:fld>
            <a:endParaRPr lang="en-US"/>
          </a:p>
        </p:txBody>
      </p:sp>
    </p:spTree>
    <p:extLst>
      <p:ext uri="{BB962C8B-B14F-4D97-AF65-F5344CB8AC3E}">
        <p14:creationId xmlns:p14="http://schemas.microsoft.com/office/powerpoint/2010/main" val="19194356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he allowed a fully observable assumption in order to reduce the branching factor of opponents moves to a feasible size to calculate a heuristic, </a:t>
            </a:r>
            <a:endParaRPr lang="en-US" dirty="0"/>
          </a:p>
        </p:txBody>
      </p:sp>
      <p:sp>
        <p:nvSpPr>
          <p:cNvPr id="4" name="Slide Number Placeholder 3"/>
          <p:cNvSpPr>
            <a:spLocks noGrp="1"/>
          </p:cNvSpPr>
          <p:nvPr>
            <p:ph type="sldNum" sz="quarter" idx="5"/>
          </p:nvPr>
        </p:nvSpPr>
        <p:spPr/>
        <p:txBody>
          <a:bodyPr/>
          <a:lstStyle/>
          <a:p>
            <a:fld id="{008B6ED8-9D91-5E4C-8236-27D5494AAD9C}" type="slidenum">
              <a:rPr lang="en-US" smtClean="0"/>
              <a:t>15</a:t>
            </a:fld>
            <a:endParaRPr lang="en-US"/>
          </a:p>
        </p:txBody>
      </p:sp>
    </p:spTree>
    <p:extLst>
      <p:ext uri="{BB962C8B-B14F-4D97-AF65-F5344CB8AC3E}">
        <p14:creationId xmlns:p14="http://schemas.microsoft.com/office/powerpoint/2010/main" val="2876506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Working on application</a:t>
            </a:r>
          </a:p>
        </p:txBody>
      </p:sp>
      <p:sp>
        <p:nvSpPr>
          <p:cNvPr id="4" name="Slide Number Placeholder 3"/>
          <p:cNvSpPr>
            <a:spLocks noGrp="1"/>
          </p:cNvSpPr>
          <p:nvPr>
            <p:ph type="sldNum" sz="quarter" idx="5"/>
          </p:nvPr>
        </p:nvSpPr>
        <p:spPr/>
        <p:txBody>
          <a:bodyPr/>
          <a:lstStyle/>
          <a:p>
            <a:fld id="{008B6ED8-9D91-5E4C-8236-27D5494AAD9C}" type="slidenum">
              <a:rPr lang="en-US" smtClean="0"/>
              <a:t>16</a:t>
            </a:fld>
            <a:endParaRPr lang="en-US"/>
          </a:p>
        </p:txBody>
      </p:sp>
    </p:spTree>
    <p:extLst>
      <p:ext uri="{BB962C8B-B14F-4D97-AF65-F5344CB8AC3E}">
        <p14:creationId xmlns:p14="http://schemas.microsoft.com/office/powerpoint/2010/main" val="12629509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engineering the game code to be thread-safe, allowing multiple concurrent users to run simulations independent of each other. </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conducted a survey among my friends and colleagues </a:t>
            </a:r>
            <a:endParaRPr lang="en-US" dirty="0"/>
          </a:p>
        </p:txBody>
      </p:sp>
      <p:sp>
        <p:nvSpPr>
          <p:cNvPr id="4" name="Slide Number Placeholder 3"/>
          <p:cNvSpPr>
            <a:spLocks noGrp="1"/>
          </p:cNvSpPr>
          <p:nvPr>
            <p:ph type="sldNum" sz="quarter" idx="5"/>
          </p:nvPr>
        </p:nvSpPr>
        <p:spPr/>
        <p:txBody>
          <a:bodyPr/>
          <a:lstStyle/>
          <a:p>
            <a:fld id="{008B6ED8-9D91-5E4C-8236-27D5494AAD9C}" type="slidenum">
              <a:rPr lang="en-US" smtClean="0"/>
              <a:t>20</a:t>
            </a:fld>
            <a:endParaRPr lang="en-US"/>
          </a:p>
        </p:txBody>
      </p:sp>
    </p:spTree>
    <p:extLst>
      <p:ext uri="{BB962C8B-B14F-4D97-AF65-F5344CB8AC3E}">
        <p14:creationId xmlns:p14="http://schemas.microsoft.com/office/powerpoint/2010/main" val="40331946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F2EA36-C25D-D144-811B-9BC6F5B85A2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B44FA6D-53D8-1B43-AE9F-D93D521450C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D85A764-7ADE-9240-925D-A785292764BC}"/>
              </a:ext>
            </a:extLst>
          </p:cNvPr>
          <p:cNvSpPr>
            <a:spLocks noGrp="1"/>
          </p:cNvSpPr>
          <p:nvPr>
            <p:ph type="dt" sz="half" idx="10"/>
          </p:nvPr>
        </p:nvSpPr>
        <p:spPr/>
        <p:txBody>
          <a:bodyPr/>
          <a:lstStyle/>
          <a:p>
            <a:fld id="{848CE027-B1FA-3644-B6D1-6CAC54D9703E}" type="datetimeFigureOut">
              <a:rPr lang="en-US" smtClean="0"/>
              <a:t>3/13/19</a:t>
            </a:fld>
            <a:endParaRPr lang="en-US"/>
          </a:p>
        </p:txBody>
      </p:sp>
      <p:sp>
        <p:nvSpPr>
          <p:cNvPr id="5" name="Footer Placeholder 4">
            <a:extLst>
              <a:ext uri="{FF2B5EF4-FFF2-40B4-BE49-F238E27FC236}">
                <a16:creationId xmlns:a16="http://schemas.microsoft.com/office/drawing/2014/main" id="{F04DB57F-CC05-A942-BB39-F83673B372B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86F8A20-217D-4C4F-96BD-BFD65FC0F30B}"/>
              </a:ext>
            </a:extLst>
          </p:cNvPr>
          <p:cNvSpPr>
            <a:spLocks noGrp="1"/>
          </p:cNvSpPr>
          <p:nvPr>
            <p:ph type="sldNum" sz="quarter" idx="12"/>
          </p:nvPr>
        </p:nvSpPr>
        <p:spPr/>
        <p:txBody>
          <a:bodyPr/>
          <a:lstStyle/>
          <a:p>
            <a:fld id="{45097789-7E6D-B344-A189-93BF1BFEE4B1}" type="slidenum">
              <a:rPr lang="en-US" smtClean="0"/>
              <a:t>‹#›</a:t>
            </a:fld>
            <a:endParaRPr lang="en-US"/>
          </a:p>
        </p:txBody>
      </p:sp>
    </p:spTree>
    <p:extLst>
      <p:ext uri="{BB962C8B-B14F-4D97-AF65-F5344CB8AC3E}">
        <p14:creationId xmlns:p14="http://schemas.microsoft.com/office/powerpoint/2010/main" val="34442818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E73017-5109-1342-A2EA-CD20904A9D4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7559046-02FC-FE45-9A3C-17549A35A82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8138E0C-C7D4-4847-9F59-06F739C3D48F}"/>
              </a:ext>
            </a:extLst>
          </p:cNvPr>
          <p:cNvSpPr>
            <a:spLocks noGrp="1"/>
          </p:cNvSpPr>
          <p:nvPr>
            <p:ph type="dt" sz="half" idx="10"/>
          </p:nvPr>
        </p:nvSpPr>
        <p:spPr/>
        <p:txBody>
          <a:bodyPr/>
          <a:lstStyle/>
          <a:p>
            <a:fld id="{848CE027-B1FA-3644-B6D1-6CAC54D9703E}" type="datetimeFigureOut">
              <a:rPr lang="en-US" smtClean="0"/>
              <a:t>3/13/19</a:t>
            </a:fld>
            <a:endParaRPr lang="en-US"/>
          </a:p>
        </p:txBody>
      </p:sp>
      <p:sp>
        <p:nvSpPr>
          <p:cNvPr id="5" name="Footer Placeholder 4">
            <a:extLst>
              <a:ext uri="{FF2B5EF4-FFF2-40B4-BE49-F238E27FC236}">
                <a16:creationId xmlns:a16="http://schemas.microsoft.com/office/drawing/2014/main" id="{6D9A39C7-B937-D846-99B1-14312AF1EEC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69F99AE-C3A9-4D42-AF1C-50D00E92C97C}"/>
              </a:ext>
            </a:extLst>
          </p:cNvPr>
          <p:cNvSpPr>
            <a:spLocks noGrp="1"/>
          </p:cNvSpPr>
          <p:nvPr>
            <p:ph type="sldNum" sz="quarter" idx="12"/>
          </p:nvPr>
        </p:nvSpPr>
        <p:spPr/>
        <p:txBody>
          <a:bodyPr/>
          <a:lstStyle/>
          <a:p>
            <a:fld id="{45097789-7E6D-B344-A189-93BF1BFEE4B1}" type="slidenum">
              <a:rPr lang="en-US" smtClean="0"/>
              <a:t>‹#›</a:t>
            </a:fld>
            <a:endParaRPr lang="en-US"/>
          </a:p>
        </p:txBody>
      </p:sp>
    </p:spTree>
    <p:extLst>
      <p:ext uri="{BB962C8B-B14F-4D97-AF65-F5344CB8AC3E}">
        <p14:creationId xmlns:p14="http://schemas.microsoft.com/office/powerpoint/2010/main" val="19153024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E86FF6B-9482-A949-9F07-CF954F076C9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5EA552E-86D3-1843-96D7-224585449D4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9ADCCCE-1556-AE41-B402-3A63831503B4}"/>
              </a:ext>
            </a:extLst>
          </p:cNvPr>
          <p:cNvSpPr>
            <a:spLocks noGrp="1"/>
          </p:cNvSpPr>
          <p:nvPr>
            <p:ph type="dt" sz="half" idx="10"/>
          </p:nvPr>
        </p:nvSpPr>
        <p:spPr/>
        <p:txBody>
          <a:bodyPr/>
          <a:lstStyle/>
          <a:p>
            <a:fld id="{848CE027-B1FA-3644-B6D1-6CAC54D9703E}" type="datetimeFigureOut">
              <a:rPr lang="en-US" smtClean="0"/>
              <a:t>3/13/19</a:t>
            </a:fld>
            <a:endParaRPr lang="en-US"/>
          </a:p>
        </p:txBody>
      </p:sp>
      <p:sp>
        <p:nvSpPr>
          <p:cNvPr id="5" name="Footer Placeholder 4">
            <a:extLst>
              <a:ext uri="{FF2B5EF4-FFF2-40B4-BE49-F238E27FC236}">
                <a16:creationId xmlns:a16="http://schemas.microsoft.com/office/drawing/2014/main" id="{49D44C0A-67D7-144D-A330-4BAC1ADFAA9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6B8ECD-8002-DA49-89B0-0F97697C6EBA}"/>
              </a:ext>
            </a:extLst>
          </p:cNvPr>
          <p:cNvSpPr>
            <a:spLocks noGrp="1"/>
          </p:cNvSpPr>
          <p:nvPr>
            <p:ph type="sldNum" sz="quarter" idx="12"/>
          </p:nvPr>
        </p:nvSpPr>
        <p:spPr/>
        <p:txBody>
          <a:bodyPr/>
          <a:lstStyle/>
          <a:p>
            <a:fld id="{45097789-7E6D-B344-A189-93BF1BFEE4B1}" type="slidenum">
              <a:rPr lang="en-US" smtClean="0"/>
              <a:t>‹#›</a:t>
            </a:fld>
            <a:endParaRPr lang="en-US"/>
          </a:p>
        </p:txBody>
      </p:sp>
    </p:spTree>
    <p:extLst>
      <p:ext uri="{BB962C8B-B14F-4D97-AF65-F5344CB8AC3E}">
        <p14:creationId xmlns:p14="http://schemas.microsoft.com/office/powerpoint/2010/main" val="25201832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3_Title Only">
    <p:spTree>
      <p:nvGrpSpPr>
        <p:cNvPr id="1" name=""/>
        <p:cNvGrpSpPr/>
        <p:nvPr/>
      </p:nvGrpSpPr>
      <p:grpSpPr>
        <a:xfrm>
          <a:off x="0" y="0"/>
          <a:ext cx="0" cy="0"/>
          <a:chOff x="0" y="0"/>
          <a:chExt cx="0" cy="0"/>
        </a:xfrm>
      </p:grpSpPr>
      <p:cxnSp>
        <p:nvCxnSpPr>
          <p:cNvPr id="11" name="Straight Connector 10"/>
          <p:cNvCxnSpPr/>
          <p:nvPr userDrawn="1"/>
        </p:nvCxnSpPr>
        <p:spPr>
          <a:xfrm>
            <a:off x="899605" y="3765276"/>
            <a:ext cx="1027442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47293" y="-89727"/>
            <a:ext cx="12485589" cy="1931284"/>
          </a:xfrm>
          <a:prstGeom prst="rect">
            <a:avLst/>
          </a:prstGeom>
        </p:spPr>
      </p:pic>
      <p:sp>
        <p:nvSpPr>
          <p:cNvPr id="6" name="Text Placeholder 3"/>
          <p:cNvSpPr>
            <a:spLocks noGrp="1"/>
          </p:cNvSpPr>
          <p:nvPr>
            <p:ph type="body" sz="quarter" idx="4294967295"/>
          </p:nvPr>
        </p:nvSpPr>
        <p:spPr>
          <a:xfrm>
            <a:off x="1178989" y="2351436"/>
            <a:ext cx="8147119" cy="3665541"/>
          </a:xfrm>
          <a:prstGeom prst="rect">
            <a:avLst/>
          </a:prstGeom>
        </p:spPr>
        <p:txBody>
          <a:bodyPr/>
          <a:lstStyle/>
          <a:p>
            <a:pPr>
              <a:buClr>
                <a:srgbClr val="511C6C"/>
              </a:buClr>
            </a:pPr>
            <a:r>
              <a:rPr lang="en-US" dirty="0">
                <a:latin typeface="+mn-lt"/>
              </a:rPr>
              <a:t>Important parts of the text can be </a:t>
            </a:r>
            <a:r>
              <a:rPr lang="en-US" b="1" dirty="0">
                <a:latin typeface="+mn-lt"/>
                <a:ea typeface="Avenir Next Demi Bold" charset="0"/>
                <a:cs typeface="Avenir Next Demi Bold" charset="0"/>
              </a:rPr>
              <a:t>highlighted in demi bold weight</a:t>
            </a:r>
            <a:r>
              <a:rPr lang="en-US" dirty="0">
                <a:latin typeface="+mn-lt"/>
              </a:rPr>
              <a:t> for added impact.</a:t>
            </a:r>
          </a:p>
          <a:p>
            <a:pPr>
              <a:buClr>
                <a:srgbClr val="511C6C"/>
              </a:buClr>
            </a:pPr>
            <a:r>
              <a:rPr lang="en-US" dirty="0" err="1">
                <a:latin typeface="+mn-lt"/>
              </a:rPr>
              <a:t>Nunc</a:t>
            </a:r>
            <a:r>
              <a:rPr lang="en-US" dirty="0">
                <a:latin typeface="+mn-lt"/>
              </a:rPr>
              <a:t> a </a:t>
            </a:r>
            <a:r>
              <a:rPr lang="en-US" dirty="0" err="1">
                <a:latin typeface="+mn-lt"/>
              </a:rPr>
              <a:t>nisl</a:t>
            </a:r>
            <a:r>
              <a:rPr lang="en-US" dirty="0">
                <a:latin typeface="+mn-lt"/>
              </a:rPr>
              <a:t> vitae </a:t>
            </a:r>
            <a:r>
              <a:rPr lang="en-US" b="1" dirty="0" err="1">
                <a:latin typeface="+mn-lt"/>
                <a:ea typeface="Avenir Next Demi Bold" charset="0"/>
                <a:cs typeface="Avenir Next Demi Bold" charset="0"/>
              </a:rPr>
              <a:t>massa</a:t>
            </a:r>
            <a:r>
              <a:rPr lang="en-US" b="1" dirty="0">
                <a:latin typeface="+mn-lt"/>
                <a:ea typeface="Avenir Next Demi Bold" charset="0"/>
                <a:cs typeface="Avenir Next Demi Bold" charset="0"/>
              </a:rPr>
              <a:t> </a:t>
            </a:r>
            <a:r>
              <a:rPr lang="en-US" b="1" dirty="0" err="1">
                <a:latin typeface="+mn-lt"/>
                <a:ea typeface="Avenir Next Demi Bold" charset="0"/>
                <a:cs typeface="Avenir Next Demi Bold" charset="0"/>
              </a:rPr>
              <a:t>volutpat</a:t>
            </a:r>
            <a:r>
              <a:rPr lang="en-US" b="1" dirty="0">
                <a:latin typeface="+mn-lt"/>
                <a:ea typeface="Avenir Next Demi Bold" charset="0"/>
                <a:cs typeface="Avenir Next Demi Bold" charset="0"/>
              </a:rPr>
              <a:t> </a:t>
            </a:r>
            <a:r>
              <a:rPr lang="en-US" b="1" dirty="0" err="1">
                <a:latin typeface="+mn-lt"/>
                <a:ea typeface="Avenir Next Demi Bold" charset="0"/>
                <a:cs typeface="Avenir Next Demi Bold" charset="0"/>
              </a:rPr>
              <a:t>volutpat</a:t>
            </a:r>
            <a:r>
              <a:rPr lang="en-US" dirty="0">
                <a:latin typeface="+mn-lt"/>
              </a:rPr>
              <a:t>. </a:t>
            </a:r>
            <a:r>
              <a:rPr lang="en-US" dirty="0" err="1">
                <a:latin typeface="+mn-lt"/>
              </a:rPr>
              <a:t>Sed</a:t>
            </a:r>
            <a:r>
              <a:rPr lang="en-US" dirty="0">
                <a:latin typeface="+mn-lt"/>
              </a:rPr>
              <a:t> </a:t>
            </a:r>
            <a:r>
              <a:rPr lang="en-US" dirty="0" err="1">
                <a:latin typeface="+mn-lt"/>
              </a:rPr>
              <a:t>bibendum</a:t>
            </a:r>
            <a:r>
              <a:rPr lang="en-US" dirty="0">
                <a:latin typeface="+mn-lt"/>
              </a:rPr>
              <a:t> </a:t>
            </a:r>
            <a:r>
              <a:rPr lang="en-US" dirty="0" err="1">
                <a:latin typeface="+mn-lt"/>
              </a:rPr>
              <a:t>mauris</a:t>
            </a:r>
            <a:r>
              <a:rPr lang="en-US" dirty="0">
                <a:latin typeface="+mn-lt"/>
              </a:rPr>
              <a:t> id </a:t>
            </a:r>
            <a:r>
              <a:rPr lang="en-US" dirty="0" err="1">
                <a:latin typeface="+mn-lt"/>
              </a:rPr>
              <a:t>rutrum</a:t>
            </a:r>
            <a:r>
              <a:rPr lang="en-US" dirty="0">
                <a:latin typeface="+mn-lt"/>
              </a:rPr>
              <a:t> </a:t>
            </a:r>
            <a:r>
              <a:rPr lang="en-US" dirty="0" err="1">
                <a:latin typeface="+mn-lt"/>
              </a:rPr>
              <a:t>feugiat</a:t>
            </a:r>
            <a:r>
              <a:rPr lang="en-US" dirty="0">
                <a:latin typeface="+mn-lt"/>
              </a:rPr>
              <a:t>.</a:t>
            </a:r>
          </a:p>
          <a:p>
            <a:pPr>
              <a:buClr>
                <a:srgbClr val="511C6C"/>
              </a:buClr>
            </a:pPr>
            <a:r>
              <a:rPr lang="en-US" b="1" dirty="0">
                <a:latin typeface="+mn-lt"/>
                <a:ea typeface="Avenir Next Demi Bold" charset="0"/>
                <a:cs typeface="Avenir Next Demi Bold" charset="0"/>
              </a:rPr>
              <a:t>Or every bullet point can be in demi bold</a:t>
            </a:r>
            <a:r>
              <a:rPr lang="en-US" dirty="0">
                <a:latin typeface="+mn-lt"/>
              </a:rPr>
              <a:t>.</a:t>
            </a:r>
          </a:p>
          <a:p>
            <a:pPr>
              <a:buClr>
                <a:srgbClr val="511C6C"/>
              </a:buClr>
            </a:pPr>
            <a:r>
              <a:rPr lang="en-US" dirty="0" err="1"/>
              <a:t>Nunc</a:t>
            </a:r>
            <a:r>
              <a:rPr lang="en-US" dirty="0"/>
              <a:t> a </a:t>
            </a:r>
            <a:r>
              <a:rPr lang="en-US" dirty="0" err="1"/>
              <a:t>nisl</a:t>
            </a:r>
            <a:r>
              <a:rPr lang="en-US" dirty="0"/>
              <a:t> vitae </a:t>
            </a:r>
            <a:r>
              <a:rPr lang="en-US" b="1" dirty="0" err="1">
                <a:ea typeface="Avenir Next Demi Bold" charset="0"/>
                <a:cs typeface="Avenir Next Demi Bold" charset="0"/>
              </a:rPr>
              <a:t>massa</a:t>
            </a:r>
            <a:r>
              <a:rPr lang="en-US" b="1" dirty="0">
                <a:ea typeface="Avenir Next Demi Bold" charset="0"/>
                <a:cs typeface="Avenir Next Demi Bold" charset="0"/>
              </a:rPr>
              <a:t> </a:t>
            </a:r>
            <a:r>
              <a:rPr lang="en-US" b="1" dirty="0" err="1">
                <a:ea typeface="Avenir Next Demi Bold" charset="0"/>
                <a:cs typeface="Avenir Next Demi Bold" charset="0"/>
              </a:rPr>
              <a:t>volutpat</a:t>
            </a:r>
            <a:r>
              <a:rPr lang="en-US" b="1" dirty="0">
                <a:ea typeface="Avenir Next Demi Bold" charset="0"/>
                <a:cs typeface="Avenir Next Demi Bold" charset="0"/>
              </a:rPr>
              <a:t> </a:t>
            </a:r>
            <a:r>
              <a:rPr lang="en-US" b="1" dirty="0" err="1">
                <a:ea typeface="Avenir Next Demi Bold" charset="0"/>
                <a:cs typeface="Avenir Next Demi Bold" charset="0"/>
              </a:rPr>
              <a:t>volutpat</a:t>
            </a:r>
            <a:r>
              <a:rPr lang="en-US" dirty="0"/>
              <a:t>. </a:t>
            </a:r>
            <a:r>
              <a:rPr lang="en-US" dirty="0" err="1"/>
              <a:t>Sed</a:t>
            </a:r>
            <a:r>
              <a:rPr lang="en-US" dirty="0"/>
              <a:t> </a:t>
            </a:r>
            <a:r>
              <a:rPr lang="en-US" dirty="0" err="1"/>
              <a:t>bibendum</a:t>
            </a:r>
            <a:r>
              <a:rPr lang="en-US" dirty="0"/>
              <a:t> </a:t>
            </a:r>
            <a:r>
              <a:rPr lang="en-US" dirty="0" err="1"/>
              <a:t>mauris</a:t>
            </a:r>
            <a:r>
              <a:rPr lang="en-US" dirty="0"/>
              <a:t> id </a:t>
            </a:r>
            <a:r>
              <a:rPr lang="en-US" dirty="0" err="1"/>
              <a:t>rutrum</a:t>
            </a:r>
            <a:r>
              <a:rPr lang="en-US" dirty="0"/>
              <a:t> </a:t>
            </a:r>
            <a:r>
              <a:rPr lang="en-US" dirty="0" err="1"/>
              <a:t>feugiat</a:t>
            </a:r>
            <a:r>
              <a:rPr lang="en-US" dirty="0"/>
              <a:t>.</a:t>
            </a:r>
          </a:p>
          <a:p>
            <a:pPr>
              <a:buClr>
                <a:srgbClr val="00B2DD"/>
              </a:buClr>
            </a:pPr>
            <a:endParaRPr lang="en-US" dirty="0">
              <a:latin typeface="+mn-lt"/>
            </a:endParaRPr>
          </a:p>
          <a:p>
            <a:pPr>
              <a:buClr>
                <a:srgbClr val="00B2DD"/>
              </a:buClr>
            </a:pPr>
            <a:endParaRPr lang="en-US" dirty="0">
              <a:latin typeface="+mn-lt"/>
            </a:endParaRPr>
          </a:p>
        </p:txBody>
      </p:sp>
      <p:sp>
        <p:nvSpPr>
          <p:cNvPr id="7" name="Text Placeholder 4"/>
          <p:cNvSpPr>
            <a:spLocks noGrp="1"/>
          </p:cNvSpPr>
          <p:nvPr>
            <p:ph type="body" sz="quarter" idx="4294967295"/>
          </p:nvPr>
        </p:nvSpPr>
        <p:spPr>
          <a:xfrm>
            <a:off x="1178989" y="1620934"/>
            <a:ext cx="7164912" cy="507823"/>
          </a:xfrm>
          <a:prstGeom prst="rect">
            <a:avLst/>
          </a:prstGeom>
        </p:spPr>
        <p:txBody>
          <a:bodyPr/>
          <a:lstStyle>
            <a:lvl1pPr marL="0" indent="0">
              <a:buNone/>
              <a:defRPr/>
            </a:lvl1pPr>
          </a:lstStyle>
          <a:p>
            <a:pPr marL="0" indent="0">
              <a:buNone/>
            </a:pPr>
            <a:r>
              <a:rPr lang="en-US" dirty="0">
                <a:solidFill>
                  <a:srgbClr val="511C6C"/>
                </a:solidFill>
                <a:latin typeface="+mn-lt"/>
              </a:rPr>
              <a:t>Page title (more bullet points)</a:t>
            </a:r>
          </a:p>
          <a:p>
            <a:endParaRPr lang="en-US" dirty="0">
              <a:solidFill>
                <a:srgbClr val="00B2DD"/>
              </a:solidFill>
              <a:latin typeface="+mn-lt"/>
            </a:endParaRPr>
          </a:p>
        </p:txBody>
      </p:sp>
    </p:spTree>
    <p:extLst>
      <p:ext uri="{BB962C8B-B14F-4D97-AF65-F5344CB8AC3E}">
        <p14:creationId xmlns:p14="http://schemas.microsoft.com/office/powerpoint/2010/main" val="19438006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F4EE89-025F-414C-B855-954A3F04667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D36914F-773F-A241-BE81-D0643CE9B82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0F392EF-43EB-C048-B8AB-DC4FBE8C1E1C}"/>
              </a:ext>
            </a:extLst>
          </p:cNvPr>
          <p:cNvSpPr>
            <a:spLocks noGrp="1"/>
          </p:cNvSpPr>
          <p:nvPr>
            <p:ph type="dt" sz="half" idx="10"/>
          </p:nvPr>
        </p:nvSpPr>
        <p:spPr/>
        <p:txBody>
          <a:bodyPr/>
          <a:lstStyle/>
          <a:p>
            <a:fld id="{848CE027-B1FA-3644-B6D1-6CAC54D9703E}" type="datetimeFigureOut">
              <a:rPr lang="en-US" smtClean="0"/>
              <a:t>3/13/19</a:t>
            </a:fld>
            <a:endParaRPr lang="en-US"/>
          </a:p>
        </p:txBody>
      </p:sp>
      <p:sp>
        <p:nvSpPr>
          <p:cNvPr id="5" name="Footer Placeholder 4">
            <a:extLst>
              <a:ext uri="{FF2B5EF4-FFF2-40B4-BE49-F238E27FC236}">
                <a16:creationId xmlns:a16="http://schemas.microsoft.com/office/drawing/2014/main" id="{313EF64C-9196-1F45-9814-558FDBEB421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D7E86DB-EF2C-9043-B5F1-D3A676019696}"/>
              </a:ext>
            </a:extLst>
          </p:cNvPr>
          <p:cNvSpPr>
            <a:spLocks noGrp="1"/>
          </p:cNvSpPr>
          <p:nvPr>
            <p:ph type="sldNum" sz="quarter" idx="12"/>
          </p:nvPr>
        </p:nvSpPr>
        <p:spPr/>
        <p:txBody>
          <a:bodyPr/>
          <a:lstStyle/>
          <a:p>
            <a:fld id="{45097789-7E6D-B344-A189-93BF1BFEE4B1}" type="slidenum">
              <a:rPr lang="en-US" smtClean="0"/>
              <a:t>‹#›</a:t>
            </a:fld>
            <a:endParaRPr lang="en-US"/>
          </a:p>
        </p:txBody>
      </p:sp>
    </p:spTree>
    <p:extLst>
      <p:ext uri="{BB962C8B-B14F-4D97-AF65-F5344CB8AC3E}">
        <p14:creationId xmlns:p14="http://schemas.microsoft.com/office/powerpoint/2010/main" val="7328789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56B05E-4636-314B-8846-062E1623276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E0FA906-C2B7-1F4B-BA7C-9E6AF3D0FAE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68E81C3-2FDC-2B42-A316-4D959DCAFC24}"/>
              </a:ext>
            </a:extLst>
          </p:cNvPr>
          <p:cNvSpPr>
            <a:spLocks noGrp="1"/>
          </p:cNvSpPr>
          <p:nvPr>
            <p:ph type="dt" sz="half" idx="10"/>
          </p:nvPr>
        </p:nvSpPr>
        <p:spPr/>
        <p:txBody>
          <a:bodyPr/>
          <a:lstStyle/>
          <a:p>
            <a:fld id="{848CE027-B1FA-3644-B6D1-6CAC54D9703E}" type="datetimeFigureOut">
              <a:rPr lang="en-US" smtClean="0"/>
              <a:t>3/13/19</a:t>
            </a:fld>
            <a:endParaRPr lang="en-US"/>
          </a:p>
        </p:txBody>
      </p:sp>
      <p:sp>
        <p:nvSpPr>
          <p:cNvPr id="5" name="Footer Placeholder 4">
            <a:extLst>
              <a:ext uri="{FF2B5EF4-FFF2-40B4-BE49-F238E27FC236}">
                <a16:creationId xmlns:a16="http://schemas.microsoft.com/office/drawing/2014/main" id="{7B8EA6E1-F4E0-024A-B4B1-79C6180149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DA16046-7F32-C84D-8018-8A700E973A36}"/>
              </a:ext>
            </a:extLst>
          </p:cNvPr>
          <p:cNvSpPr>
            <a:spLocks noGrp="1"/>
          </p:cNvSpPr>
          <p:nvPr>
            <p:ph type="sldNum" sz="quarter" idx="12"/>
          </p:nvPr>
        </p:nvSpPr>
        <p:spPr/>
        <p:txBody>
          <a:bodyPr/>
          <a:lstStyle/>
          <a:p>
            <a:fld id="{45097789-7E6D-B344-A189-93BF1BFEE4B1}" type="slidenum">
              <a:rPr lang="en-US" smtClean="0"/>
              <a:t>‹#›</a:t>
            </a:fld>
            <a:endParaRPr lang="en-US"/>
          </a:p>
        </p:txBody>
      </p:sp>
    </p:spTree>
    <p:extLst>
      <p:ext uri="{BB962C8B-B14F-4D97-AF65-F5344CB8AC3E}">
        <p14:creationId xmlns:p14="http://schemas.microsoft.com/office/powerpoint/2010/main" val="31183605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57C309-3A92-7642-9A4B-462261A6B0F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2143ECB-9C66-FF49-A6E7-210ACE06E22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1223C92-967A-8E41-87F1-3E13DBE4764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5CA75AE-C86E-214B-B4EE-BC25392F0EAA}"/>
              </a:ext>
            </a:extLst>
          </p:cNvPr>
          <p:cNvSpPr>
            <a:spLocks noGrp="1"/>
          </p:cNvSpPr>
          <p:nvPr>
            <p:ph type="dt" sz="half" idx="10"/>
          </p:nvPr>
        </p:nvSpPr>
        <p:spPr/>
        <p:txBody>
          <a:bodyPr/>
          <a:lstStyle/>
          <a:p>
            <a:fld id="{848CE027-B1FA-3644-B6D1-6CAC54D9703E}" type="datetimeFigureOut">
              <a:rPr lang="en-US" smtClean="0"/>
              <a:t>3/13/19</a:t>
            </a:fld>
            <a:endParaRPr lang="en-US"/>
          </a:p>
        </p:txBody>
      </p:sp>
      <p:sp>
        <p:nvSpPr>
          <p:cNvPr id="6" name="Footer Placeholder 5">
            <a:extLst>
              <a:ext uri="{FF2B5EF4-FFF2-40B4-BE49-F238E27FC236}">
                <a16:creationId xmlns:a16="http://schemas.microsoft.com/office/drawing/2014/main" id="{E9B3D512-D780-6F40-951E-23ACF8561E1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13149B6-69EF-884D-A562-5FE76F669B59}"/>
              </a:ext>
            </a:extLst>
          </p:cNvPr>
          <p:cNvSpPr>
            <a:spLocks noGrp="1"/>
          </p:cNvSpPr>
          <p:nvPr>
            <p:ph type="sldNum" sz="quarter" idx="12"/>
          </p:nvPr>
        </p:nvSpPr>
        <p:spPr/>
        <p:txBody>
          <a:bodyPr/>
          <a:lstStyle/>
          <a:p>
            <a:fld id="{45097789-7E6D-B344-A189-93BF1BFEE4B1}" type="slidenum">
              <a:rPr lang="en-US" smtClean="0"/>
              <a:t>‹#›</a:t>
            </a:fld>
            <a:endParaRPr lang="en-US"/>
          </a:p>
        </p:txBody>
      </p:sp>
    </p:spTree>
    <p:extLst>
      <p:ext uri="{BB962C8B-B14F-4D97-AF65-F5344CB8AC3E}">
        <p14:creationId xmlns:p14="http://schemas.microsoft.com/office/powerpoint/2010/main" val="30269917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CE5623-D6AB-804E-A060-1EE764FFC1A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BD14ED2-ADE2-0D4F-923B-3FA2C7A0A19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90A18C5-A7CD-FC42-9A86-22688D31356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ECFA013-DF22-2E40-9550-7B6AE5F7ABB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523D3DA-F069-6245-B97B-FA57A1C0C65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F644A98-9709-3F4E-B579-43B079B485C6}"/>
              </a:ext>
            </a:extLst>
          </p:cNvPr>
          <p:cNvSpPr>
            <a:spLocks noGrp="1"/>
          </p:cNvSpPr>
          <p:nvPr>
            <p:ph type="dt" sz="half" idx="10"/>
          </p:nvPr>
        </p:nvSpPr>
        <p:spPr/>
        <p:txBody>
          <a:bodyPr/>
          <a:lstStyle/>
          <a:p>
            <a:fld id="{848CE027-B1FA-3644-B6D1-6CAC54D9703E}" type="datetimeFigureOut">
              <a:rPr lang="en-US" smtClean="0"/>
              <a:t>3/13/19</a:t>
            </a:fld>
            <a:endParaRPr lang="en-US"/>
          </a:p>
        </p:txBody>
      </p:sp>
      <p:sp>
        <p:nvSpPr>
          <p:cNvPr id="8" name="Footer Placeholder 7">
            <a:extLst>
              <a:ext uri="{FF2B5EF4-FFF2-40B4-BE49-F238E27FC236}">
                <a16:creationId xmlns:a16="http://schemas.microsoft.com/office/drawing/2014/main" id="{3B5CFD88-FEEE-264C-B582-2A9B7FDD05C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F2C8E5E-D946-0146-9905-D1CC486394E0}"/>
              </a:ext>
            </a:extLst>
          </p:cNvPr>
          <p:cNvSpPr>
            <a:spLocks noGrp="1"/>
          </p:cNvSpPr>
          <p:nvPr>
            <p:ph type="sldNum" sz="quarter" idx="12"/>
          </p:nvPr>
        </p:nvSpPr>
        <p:spPr/>
        <p:txBody>
          <a:bodyPr/>
          <a:lstStyle/>
          <a:p>
            <a:fld id="{45097789-7E6D-B344-A189-93BF1BFEE4B1}" type="slidenum">
              <a:rPr lang="en-US" smtClean="0"/>
              <a:t>‹#›</a:t>
            </a:fld>
            <a:endParaRPr lang="en-US"/>
          </a:p>
        </p:txBody>
      </p:sp>
    </p:spTree>
    <p:extLst>
      <p:ext uri="{BB962C8B-B14F-4D97-AF65-F5344CB8AC3E}">
        <p14:creationId xmlns:p14="http://schemas.microsoft.com/office/powerpoint/2010/main" val="14760713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7035C5-9FD0-EB4C-AC7E-B77B81AE285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F572D07-8039-0C4C-ADDC-FA6714F47BEB}"/>
              </a:ext>
            </a:extLst>
          </p:cNvPr>
          <p:cNvSpPr>
            <a:spLocks noGrp="1"/>
          </p:cNvSpPr>
          <p:nvPr>
            <p:ph type="dt" sz="half" idx="10"/>
          </p:nvPr>
        </p:nvSpPr>
        <p:spPr/>
        <p:txBody>
          <a:bodyPr/>
          <a:lstStyle/>
          <a:p>
            <a:fld id="{848CE027-B1FA-3644-B6D1-6CAC54D9703E}" type="datetimeFigureOut">
              <a:rPr lang="en-US" smtClean="0"/>
              <a:t>3/13/19</a:t>
            </a:fld>
            <a:endParaRPr lang="en-US"/>
          </a:p>
        </p:txBody>
      </p:sp>
      <p:sp>
        <p:nvSpPr>
          <p:cNvPr id="4" name="Footer Placeholder 3">
            <a:extLst>
              <a:ext uri="{FF2B5EF4-FFF2-40B4-BE49-F238E27FC236}">
                <a16:creationId xmlns:a16="http://schemas.microsoft.com/office/drawing/2014/main" id="{27144725-F682-684F-81CE-32B6017B662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D054442-FD22-9B46-8AAA-CFBC644D89FF}"/>
              </a:ext>
            </a:extLst>
          </p:cNvPr>
          <p:cNvSpPr>
            <a:spLocks noGrp="1"/>
          </p:cNvSpPr>
          <p:nvPr>
            <p:ph type="sldNum" sz="quarter" idx="12"/>
          </p:nvPr>
        </p:nvSpPr>
        <p:spPr/>
        <p:txBody>
          <a:bodyPr/>
          <a:lstStyle/>
          <a:p>
            <a:fld id="{45097789-7E6D-B344-A189-93BF1BFEE4B1}" type="slidenum">
              <a:rPr lang="en-US" smtClean="0"/>
              <a:t>‹#›</a:t>
            </a:fld>
            <a:endParaRPr lang="en-US"/>
          </a:p>
        </p:txBody>
      </p:sp>
    </p:spTree>
    <p:extLst>
      <p:ext uri="{BB962C8B-B14F-4D97-AF65-F5344CB8AC3E}">
        <p14:creationId xmlns:p14="http://schemas.microsoft.com/office/powerpoint/2010/main" val="41281360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C18F774-A46F-594A-902B-18F89DD98EE8}"/>
              </a:ext>
            </a:extLst>
          </p:cNvPr>
          <p:cNvSpPr>
            <a:spLocks noGrp="1"/>
          </p:cNvSpPr>
          <p:nvPr>
            <p:ph type="dt" sz="half" idx="10"/>
          </p:nvPr>
        </p:nvSpPr>
        <p:spPr/>
        <p:txBody>
          <a:bodyPr/>
          <a:lstStyle/>
          <a:p>
            <a:fld id="{848CE027-B1FA-3644-B6D1-6CAC54D9703E}" type="datetimeFigureOut">
              <a:rPr lang="en-US" smtClean="0"/>
              <a:t>3/13/19</a:t>
            </a:fld>
            <a:endParaRPr lang="en-US"/>
          </a:p>
        </p:txBody>
      </p:sp>
      <p:sp>
        <p:nvSpPr>
          <p:cNvPr id="3" name="Footer Placeholder 2">
            <a:extLst>
              <a:ext uri="{FF2B5EF4-FFF2-40B4-BE49-F238E27FC236}">
                <a16:creationId xmlns:a16="http://schemas.microsoft.com/office/drawing/2014/main" id="{177B1777-56DE-2543-BC3C-B638C371077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2D79DE3-2B43-384F-A143-EFCF7D9C866F}"/>
              </a:ext>
            </a:extLst>
          </p:cNvPr>
          <p:cNvSpPr>
            <a:spLocks noGrp="1"/>
          </p:cNvSpPr>
          <p:nvPr>
            <p:ph type="sldNum" sz="quarter" idx="12"/>
          </p:nvPr>
        </p:nvSpPr>
        <p:spPr/>
        <p:txBody>
          <a:bodyPr/>
          <a:lstStyle/>
          <a:p>
            <a:fld id="{45097789-7E6D-B344-A189-93BF1BFEE4B1}" type="slidenum">
              <a:rPr lang="en-US" smtClean="0"/>
              <a:t>‹#›</a:t>
            </a:fld>
            <a:endParaRPr lang="en-US"/>
          </a:p>
        </p:txBody>
      </p:sp>
    </p:spTree>
    <p:extLst>
      <p:ext uri="{BB962C8B-B14F-4D97-AF65-F5344CB8AC3E}">
        <p14:creationId xmlns:p14="http://schemas.microsoft.com/office/powerpoint/2010/main" val="34195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D3050D-86C3-2541-8DF8-1C989B0B457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0277D14-690F-A64A-A3A1-B54F5E46DAA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8365C6C-2A7D-3044-86FA-B67DF776C2E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A68D6DC-5601-5640-AFB0-B832D2085D20}"/>
              </a:ext>
            </a:extLst>
          </p:cNvPr>
          <p:cNvSpPr>
            <a:spLocks noGrp="1"/>
          </p:cNvSpPr>
          <p:nvPr>
            <p:ph type="dt" sz="half" idx="10"/>
          </p:nvPr>
        </p:nvSpPr>
        <p:spPr/>
        <p:txBody>
          <a:bodyPr/>
          <a:lstStyle/>
          <a:p>
            <a:fld id="{848CE027-B1FA-3644-B6D1-6CAC54D9703E}" type="datetimeFigureOut">
              <a:rPr lang="en-US" smtClean="0"/>
              <a:t>3/13/19</a:t>
            </a:fld>
            <a:endParaRPr lang="en-US"/>
          </a:p>
        </p:txBody>
      </p:sp>
      <p:sp>
        <p:nvSpPr>
          <p:cNvPr id="6" name="Footer Placeholder 5">
            <a:extLst>
              <a:ext uri="{FF2B5EF4-FFF2-40B4-BE49-F238E27FC236}">
                <a16:creationId xmlns:a16="http://schemas.microsoft.com/office/drawing/2014/main" id="{C42F046A-96C1-B744-8A13-FB03E95A6E6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625706D-D6F8-1147-9EB5-784CF94D8AD3}"/>
              </a:ext>
            </a:extLst>
          </p:cNvPr>
          <p:cNvSpPr>
            <a:spLocks noGrp="1"/>
          </p:cNvSpPr>
          <p:nvPr>
            <p:ph type="sldNum" sz="quarter" idx="12"/>
          </p:nvPr>
        </p:nvSpPr>
        <p:spPr/>
        <p:txBody>
          <a:bodyPr/>
          <a:lstStyle/>
          <a:p>
            <a:fld id="{45097789-7E6D-B344-A189-93BF1BFEE4B1}" type="slidenum">
              <a:rPr lang="en-US" smtClean="0"/>
              <a:t>‹#›</a:t>
            </a:fld>
            <a:endParaRPr lang="en-US"/>
          </a:p>
        </p:txBody>
      </p:sp>
    </p:spTree>
    <p:extLst>
      <p:ext uri="{BB962C8B-B14F-4D97-AF65-F5344CB8AC3E}">
        <p14:creationId xmlns:p14="http://schemas.microsoft.com/office/powerpoint/2010/main" val="5940224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8E670-9BD1-7A40-9F6A-F20CA4F0521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12D35EF-4CD6-474B-9E52-B56DC49EA8E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6E48775-4E5F-E048-8052-C4091B2A66D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B103396-AF05-1C4B-A587-A62ACB49BAE2}"/>
              </a:ext>
            </a:extLst>
          </p:cNvPr>
          <p:cNvSpPr>
            <a:spLocks noGrp="1"/>
          </p:cNvSpPr>
          <p:nvPr>
            <p:ph type="dt" sz="half" idx="10"/>
          </p:nvPr>
        </p:nvSpPr>
        <p:spPr/>
        <p:txBody>
          <a:bodyPr/>
          <a:lstStyle/>
          <a:p>
            <a:fld id="{848CE027-B1FA-3644-B6D1-6CAC54D9703E}" type="datetimeFigureOut">
              <a:rPr lang="en-US" smtClean="0"/>
              <a:t>3/13/19</a:t>
            </a:fld>
            <a:endParaRPr lang="en-US"/>
          </a:p>
        </p:txBody>
      </p:sp>
      <p:sp>
        <p:nvSpPr>
          <p:cNvPr id="6" name="Footer Placeholder 5">
            <a:extLst>
              <a:ext uri="{FF2B5EF4-FFF2-40B4-BE49-F238E27FC236}">
                <a16:creationId xmlns:a16="http://schemas.microsoft.com/office/drawing/2014/main" id="{C86C8F9F-6C06-0F40-A5CD-52D85340D0D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298BD7F-CF08-354C-BE83-8A2614AD3DC7}"/>
              </a:ext>
            </a:extLst>
          </p:cNvPr>
          <p:cNvSpPr>
            <a:spLocks noGrp="1"/>
          </p:cNvSpPr>
          <p:nvPr>
            <p:ph type="sldNum" sz="quarter" idx="12"/>
          </p:nvPr>
        </p:nvSpPr>
        <p:spPr/>
        <p:txBody>
          <a:bodyPr/>
          <a:lstStyle/>
          <a:p>
            <a:fld id="{45097789-7E6D-B344-A189-93BF1BFEE4B1}" type="slidenum">
              <a:rPr lang="en-US" smtClean="0"/>
              <a:t>‹#›</a:t>
            </a:fld>
            <a:endParaRPr lang="en-US"/>
          </a:p>
        </p:txBody>
      </p:sp>
    </p:spTree>
    <p:extLst>
      <p:ext uri="{BB962C8B-B14F-4D97-AF65-F5344CB8AC3E}">
        <p14:creationId xmlns:p14="http://schemas.microsoft.com/office/powerpoint/2010/main" val="18339054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0DD80F2-A6BC-854B-8A4B-BFE91BF5A67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89952F5-26CB-884C-B380-00C8E77554F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90EED00-6F10-4445-BB3F-758F85EF413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8CE027-B1FA-3644-B6D1-6CAC54D9703E}" type="datetimeFigureOut">
              <a:rPr lang="en-US" smtClean="0"/>
              <a:t>3/13/19</a:t>
            </a:fld>
            <a:endParaRPr lang="en-US"/>
          </a:p>
        </p:txBody>
      </p:sp>
      <p:sp>
        <p:nvSpPr>
          <p:cNvPr id="5" name="Footer Placeholder 4">
            <a:extLst>
              <a:ext uri="{FF2B5EF4-FFF2-40B4-BE49-F238E27FC236}">
                <a16:creationId xmlns:a16="http://schemas.microsoft.com/office/drawing/2014/main" id="{27EA113B-1126-E34F-B644-63CD32BDE05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A3EE1AE-8842-644E-9831-7E225874EBB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5097789-7E6D-B344-A189-93BF1BFEE4B1}" type="slidenum">
              <a:rPr lang="en-US" smtClean="0"/>
              <a:t>‹#›</a:t>
            </a:fld>
            <a:endParaRPr lang="en-US"/>
          </a:p>
        </p:txBody>
      </p:sp>
    </p:spTree>
    <p:extLst>
      <p:ext uri="{BB962C8B-B14F-4D97-AF65-F5344CB8AC3E}">
        <p14:creationId xmlns:p14="http://schemas.microsoft.com/office/powerpoint/2010/main" val="266147295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3.em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3.emf"/></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png"/><Relationship Id="rId1" Type="http://schemas.openxmlformats.org/officeDocument/2006/relationships/slideLayout" Target="../slideLayouts/slideLayout1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 Id="rId9" Type="http://schemas.openxmlformats.org/officeDocument/2006/relationships/image" Target="../media/image27.png"/></Relationships>
</file>

<file path=ppt/slides/_rels/slide26.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0.png"/><Relationship Id="rId1" Type="http://schemas.openxmlformats.org/officeDocument/2006/relationships/slideLayout" Target="../slideLayouts/slideLayout1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27.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9.png"/><Relationship Id="rId2" Type="http://schemas.openxmlformats.org/officeDocument/2006/relationships/image" Target="../media/image20.png"/><Relationship Id="rId1" Type="http://schemas.openxmlformats.org/officeDocument/2006/relationships/slideLayout" Target="../slideLayouts/slideLayout12.xml"/><Relationship Id="rId6" Type="http://schemas.openxmlformats.org/officeDocument/2006/relationships/image" Target="../media/image25.png"/><Relationship Id="rId5" Type="http://schemas.openxmlformats.org/officeDocument/2006/relationships/image" Target="../media/image28.png"/><Relationship Id="rId4" Type="http://schemas.openxmlformats.org/officeDocument/2006/relationships/image" Target="../media/image23.png"/></Relationships>
</file>

<file path=ppt/slides/_rels/slide28.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6.png"/><Relationship Id="rId7" Type="http://schemas.openxmlformats.org/officeDocument/2006/relationships/image" Target="../media/image28.png"/><Relationship Id="rId2" Type="http://schemas.openxmlformats.org/officeDocument/2006/relationships/image" Target="../media/image29.png"/><Relationship Id="rId1" Type="http://schemas.openxmlformats.org/officeDocument/2006/relationships/slideLayout" Target="../slideLayouts/slideLayout1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0.png"/><Relationship Id="rId9" Type="http://schemas.openxmlformats.org/officeDocument/2006/relationships/image" Target="../media/image2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7.png"/><Relationship Id="rId2" Type="http://schemas.openxmlformats.org/officeDocument/2006/relationships/image" Target="../media/image20.png"/><Relationship Id="rId1" Type="http://schemas.openxmlformats.org/officeDocument/2006/relationships/slideLayout" Target="../slideLayouts/slideLayout12.xml"/><Relationship Id="rId6" Type="http://schemas.openxmlformats.org/officeDocument/2006/relationships/image" Target="../media/image29.png"/><Relationship Id="rId5" Type="http://schemas.openxmlformats.org/officeDocument/2006/relationships/image" Target="../media/image25.png"/><Relationship Id="rId4" Type="http://schemas.openxmlformats.org/officeDocument/2006/relationships/image" Target="../media/image23.png"/></Relationships>
</file>

<file path=ppt/slides/_rels/slide31.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0.png"/><Relationship Id="rId1" Type="http://schemas.openxmlformats.org/officeDocument/2006/relationships/slideLayout" Target="../slideLayouts/slideLayout12.xml"/><Relationship Id="rId6" Type="http://schemas.openxmlformats.org/officeDocument/2006/relationships/image" Target="../media/image29.png"/><Relationship Id="rId5" Type="http://schemas.openxmlformats.org/officeDocument/2006/relationships/image" Target="../media/image25.png"/><Relationship Id="rId4" Type="http://schemas.openxmlformats.org/officeDocument/2006/relationships/image" Target="../media/image23.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3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3.emf"/></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3" Type="http://schemas.openxmlformats.org/officeDocument/2006/relationships/hyperlink" Target="https://stats.stackexchange.com/q/159051" TargetMode="External"/><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1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9.png"/><Relationship Id="rId12" Type="http://schemas.openxmlformats.org/officeDocument/2006/relationships/image" Target="../media/image12.png"/><Relationship Id="rId2" Type="http://schemas.openxmlformats.org/officeDocument/2006/relationships/image" Target="../media/image4.png"/><Relationship Id="rId1" Type="http://schemas.openxmlformats.org/officeDocument/2006/relationships/slideLayout" Target="../slideLayouts/slideLayout12.xml"/><Relationship Id="rId6" Type="http://schemas.openxmlformats.org/officeDocument/2006/relationships/image" Target="../media/image14.png"/><Relationship Id="rId11" Type="http://schemas.openxmlformats.org/officeDocument/2006/relationships/image" Target="../media/image17.png"/><Relationship Id="rId5" Type="http://schemas.openxmlformats.org/officeDocument/2006/relationships/image" Target="../media/image8.png"/><Relationship Id="rId10" Type="http://schemas.openxmlformats.org/officeDocument/2006/relationships/image" Target="../media/image16.png"/><Relationship Id="rId4" Type="http://schemas.openxmlformats.org/officeDocument/2006/relationships/image" Target="../media/image7.png"/><Relationship Id="rId9" Type="http://schemas.openxmlformats.org/officeDocument/2006/relationships/image" Target="../media/image1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09234" y="-97457"/>
            <a:ext cx="12690875" cy="6857997"/>
          </a:xfrm>
          <a:prstGeom prst="rect">
            <a:avLst/>
          </a:prstGeom>
        </p:spPr>
      </p:pic>
      <p:sp>
        <p:nvSpPr>
          <p:cNvPr id="3" name="Title 1"/>
          <p:cNvSpPr txBox="1">
            <a:spLocks/>
          </p:cNvSpPr>
          <p:nvPr/>
        </p:nvSpPr>
        <p:spPr>
          <a:xfrm>
            <a:off x="804673" y="2269084"/>
            <a:ext cx="9992412" cy="2428761"/>
          </a:xfrm>
          <a:prstGeom prst="rect">
            <a:avLst/>
          </a:prstGeom>
        </p:spPr>
        <p:txBody>
          <a:bodyPr anchor="t" anchorCtr="0">
            <a:noAutofit/>
          </a:bodyPr>
          <a:lstStyle>
            <a:lvl1pPr algn="l" defTabSz="685800" rtl="0" eaLnBrk="1" latinLnBrk="0" hangingPunct="1">
              <a:lnSpc>
                <a:spcPct val="90000"/>
              </a:lnSpc>
              <a:spcBef>
                <a:spcPct val="0"/>
              </a:spcBef>
              <a:buNone/>
              <a:defRPr sz="3600" b="1" i="0" kern="1200">
                <a:solidFill>
                  <a:schemeClr val="bg1"/>
                </a:solidFill>
                <a:latin typeface="Avenir Next" charset="0"/>
                <a:ea typeface="Avenir Next" charset="0"/>
                <a:cs typeface="Avenir Next" charset="0"/>
              </a:defRPr>
            </a:lvl1pPr>
          </a:lstStyle>
          <a:p>
            <a:pPr>
              <a:lnSpc>
                <a:spcPct val="80000"/>
              </a:lnSpc>
            </a:pPr>
            <a:r>
              <a:rPr lang="en-GB" sz="4800" dirty="0">
                <a:solidFill>
                  <a:srgbClr val="511C6C"/>
                </a:solidFill>
                <a:latin typeface="Baskerville" panose="02020502070401020303" pitchFamily="18" charset="0"/>
                <a:ea typeface="Baskerville" panose="02020502070401020303" pitchFamily="18" charset="0"/>
                <a:cs typeface="Angsana New" panose="02020603050405020304" pitchFamily="18" charset="-34"/>
              </a:rPr>
              <a:t>A WEB PLATFORM FOR THE COMPARISON OF STRATEGIES IN A TRICK-BASED CARD GAME </a:t>
            </a:r>
            <a:endParaRPr lang="en-US" sz="6400" dirty="0">
              <a:solidFill>
                <a:srgbClr val="511C6C"/>
              </a:solidFill>
              <a:latin typeface="Baskerville" panose="02020502070401020303" pitchFamily="18" charset="0"/>
              <a:ea typeface="Baskerville" panose="02020502070401020303" pitchFamily="18" charset="0"/>
              <a:cs typeface="Angsana New" panose="02020603050405020304" pitchFamily="18" charset="-34"/>
            </a:endParaRPr>
          </a:p>
        </p:txBody>
      </p:sp>
      <p:sp>
        <p:nvSpPr>
          <p:cNvPr id="4" name="Subtitle 2"/>
          <p:cNvSpPr txBox="1">
            <a:spLocks/>
          </p:cNvSpPr>
          <p:nvPr/>
        </p:nvSpPr>
        <p:spPr>
          <a:xfrm>
            <a:off x="804672" y="4872461"/>
            <a:ext cx="9144000" cy="499751"/>
          </a:xfrm>
          <a:prstGeom prst="rect">
            <a:avLst/>
          </a:prstGeom>
        </p:spPr>
        <p:txBody>
          <a:bodyPr>
            <a:noAutofit/>
          </a:bodyPr>
          <a:lstStyle>
            <a:lvl1pPr marL="0" marR="0" indent="0" algn="l" defTabSz="685800" rtl="0" eaLnBrk="1" fontAlgn="auto" latinLnBrk="0" hangingPunct="1">
              <a:lnSpc>
                <a:spcPct val="100000"/>
              </a:lnSpc>
              <a:spcBef>
                <a:spcPts val="0"/>
              </a:spcBef>
              <a:spcAft>
                <a:spcPts val="0"/>
              </a:spcAft>
              <a:buClrTx/>
              <a:buSzTx/>
              <a:buFont typeface="Arial" panose="020B0604020202020204" pitchFamily="34" charset="0"/>
              <a:buNone/>
              <a:tabLst/>
              <a:defRPr sz="2000" b="0" i="0" kern="1200" baseline="0">
                <a:solidFill>
                  <a:schemeClr val="bg1"/>
                </a:solidFill>
                <a:latin typeface="Avenir Next Medium" charset="0"/>
                <a:ea typeface="Avenir Next Medium" charset="0"/>
                <a:cs typeface="Avenir Next Medium" charset="0"/>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r>
              <a:rPr lang="en-US" sz="2667"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Samuel Bor</a:t>
            </a:r>
          </a:p>
        </p:txBody>
      </p:sp>
      <p:sp>
        <p:nvSpPr>
          <p:cNvPr id="5" name="Subtitle 2"/>
          <p:cNvSpPr txBox="1">
            <a:spLocks/>
          </p:cNvSpPr>
          <p:nvPr/>
        </p:nvSpPr>
        <p:spPr>
          <a:xfrm>
            <a:off x="804672" y="5672439"/>
            <a:ext cx="9144000" cy="445707"/>
          </a:xfrm>
          <a:prstGeom prst="rect">
            <a:avLst/>
          </a:prstGeom>
        </p:spPr>
        <p:txBody>
          <a:bodyPr vert="horz" lIns="121920" tIns="60960" rIns="121920" bIns="60960" rtlCol="0">
            <a:noAutofit/>
          </a:bodyPr>
          <a:lstStyle>
            <a:lvl1pPr marL="0" indent="0" algn="l" defTabSz="685800" rtl="0" eaLnBrk="1" latinLnBrk="0" hangingPunct="1">
              <a:lnSpc>
                <a:spcPct val="90000"/>
              </a:lnSpc>
              <a:spcBef>
                <a:spcPts val="750"/>
              </a:spcBef>
              <a:buFont typeface="Arial" panose="020B0604020202020204" pitchFamily="34" charset="0"/>
              <a:buNone/>
              <a:defRPr sz="2000" b="0" i="0" kern="1200">
                <a:solidFill>
                  <a:schemeClr val="tx1"/>
                </a:solidFill>
                <a:latin typeface="Avenir Next Medium" charset="0"/>
                <a:ea typeface="Avenir Next Medium" charset="0"/>
                <a:cs typeface="Avenir Next Medium" charset="0"/>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r>
              <a:rPr lang="en-US" dirty="0">
                <a:latin typeface="Helvetica Neue" panose="02000503000000020004" pitchFamily="2" charset="0"/>
                <a:ea typeface="Helvetica Neue" panose="02000503000000020004" pitchFamily="2" charset="0"/>
                <a:cs typeface="Helvetica Neue" panose="02000503000000020004" pitchFamily="2" charset="0"/>
              </a:rPr>
              <a:t>14/03/2019 | CS310</a:t>
            </a:r>
          </a:p>
        </p:txBody>
      </p:sp>
      <p:cxnSp>
        <p:nvCxnSpPr>
          <p:cNvPr id="6" name="Straight Connector 5"/>
          <p:cNvCxnSpPr/>
          <p:nvPr/>
        </p:nvCxnSpPr>
        <p:spPr>
          <a:xfrm>
            <a:off x="899605" y="5497821"/>
            <a:ext cx="1027442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723309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ext Placeholder 3"/>
          <p:cNvSpPr>
            <a:spLocks noGrp="1"/>
          </p:cNvSpPr>
          <p:nvPr>
            <p:ph type="body" sz="quarter" idx="4294967295"/>
          </p:nvPr>
        </p:nvSpPr>
        <p:spPr>
          <a:xfrm>
            <a:off x="1178989" y="2351436"/>
            <a:ext cx="8773087" cy="3665541"/>
          </a:xfrm>
          <a:prstGeom prst="rect">
            <a:avLst/>
          </a:prstGeom>
        </p:spPr>
        <p:txBody>
          <a:bodyPr/>
          <a:lstStyle/>
          <a:p>
            <a:pPr>
              <a:lnSpc>
                <a:spcPct val="120000"/>
              </a:lnSpc>
              <a:buClr>
                <a:srgbClr val="511C6C"/>
              </a:buClr>
            </a:pPr>
            <a:r>
              <a:rPr lang="en-US" dirty="0">
                <a:latin typeface="Helvetica Neue" panose="02000503000000020004" pitchFamily="2" charset="0"/>
                <a:ea typeface="Helvetica Neue" panose="02000503000000020004" pitchFamily="2" charset="0"/>
                <a:cs typeface="Helvetica Neue" panose="02000503000000020004" pitchFamily="2" charset="0"/>
              </a:rPr>
              <a:t>Comparing tricks won to tricks bid</a:t>
            </a:r>
          </a:p>
          <a:p>
            <a:pPr>
              <a:lnSpc>
                <a:spcPct val="120000"/>
              </a:lnSpc>
              <a:buClr>
                <a:srgbClr val="511C6C"/>
              </a:buClr>
            </a:pPr>
            <a:r>
              <a:rPr lang="en-US" dirty="0">
                <a:latin typeface="Helvetica Neue" panose="02000503000000020004" pitchFamily="2" charset="0"/>
                <a:ea typeface="Helvetica Neue" panose="02000503000000020004" pitchFamily="2" charset="0"/>
                <a:cs typeface="Helvetica Neue" panose="02000503000000020004" pitchFamily="2" charset="0"/>
              </a:rPr>
              <a:t>Players lose 1 point for every trick they miss out on</a:t>
            </a:r>
          </a:p>
          <a:p>
            <a:pPr>
              <a:lnSpc>
                <a:spcPct val="120000"/>
              </a:lnSpc>
              <a:buClr>
                <a:srgbClr val="511C6C"/>
              </a:buClr>
            </a:pPr>
            <a:r>
              <a:rPr lang="en-US" dirty="0">
                <a:latin typeface="Helvetica Neue" panose="02000503000000020004" pitchFamily="2" charset="0"/>
                <a:ea typeface="Helvetica Neue" panose="02000503000000020004" pitchFamily="2" charset="0"/>
                <a:cs typeface="Helvetica Neue" panose="02000503000000020004" pitchFamily="2" charset="0"/>
              </a:rPr>
              <a:t>Win 2 points for every trick they take</a:t>
            </a:r>
          </a:p>
          <a:p>
            <a:pPr>
              <a:lnSpc>
                <a:spcPct val="120000"/>
              </a:lnSpc>
              <a:buClr>
                <a:srgbClr val="511C6C"/>
              </a:buClr>
            </a:pPr>
            <a:r>
              <a:rPr lang="en-US" dirty="0">
                <a:latin typeface="Helvetica Neue" panose="02000503000000020004" pitchFamily="2" charset="0"/>
                <a:ea typeface="Helvetica Neue" panose="02000503000000020004" pitchFamily="2" charset="0"/>
                <a:cs typeface="Helvetica Neue" panose="02000503000000020004" pitchFamily="2" charset="0"/>
              </a:rPr>
              <a:t>Bonus 10 points if they meet their contract exactly.</a:t>
            </a:r>
          </a:p>
          <a:p>
            <a:pPr>
              <a:lnSpc>
                <a:spcPct val="120000"/>
              </a:lnSpc>
              <a:buClr>
                <a:srgbClr val="511C6C"/>
              </a:buClr>
            </a:pPr>
            <a:endParaRPr lang="en-US" dirty="0">
              <a:latin typeface="Helvetica Neue" panose="02000503000000020004" pitchFamily="2" charset="0"/>
              <a:ea typeface="Helvetica Neue" panose="02000503000000020004" pitchFamily="2" charset="0"/>
              <a:cs typeface="Helvetica Neue" panose="02000503000000020004" pitchFamily="2" charset="0"/>
            </a:endParaRPr>
          </a:p>
          <a:p>
            <a:pPr>
              <a:lnSpc>
                <a:spcPct val="120000"/>
              </a:lnSpc>
              <a:buClr>
                <a:srgbClr val="00B2DD"/>
              </a:buClr>
            </a:pPr>
            <a:endParaRPr lang="en-US" dirty="0">
              <a:latin typeface="+mn-lt"/>
            </a:endParaRPr>
          </a:p>
          <a:p>
            <a:pPr>
              <a:lnSpc>
                <a:spcPct val="120000"/>
              </a:lnSpc>
              <a:buClr>
                <a:srgbClr val="00B2DD"/>
              </a:buClr>
            </a:pPr>
            <a:endParaRPr lang="en-US" dirty="0">
              <a:latin typeface="+mn-lt"/>
            </a:endParaRPr>
          </a:p>
        </p:txBody>
      </p:sp>
      <p:sp>
        <p:nvSpPr>
          <p:cNvPr id="7" name="Text Placeholder 4"/>
          <p:cNvSpPr>
            <a:spLocks noGrp="1"/>
          </p:cNvSpPr>
          <p:nvPr>
            <p:ph type="body" sz="quarter" idx="4294967295"/>
          </p:nvPr>
        </p:nvSpPr>
        <p:spPr>
          <a:xfrm>
            <a:off x="1178988" y="940260"/>
            <a:ext cx="7164912" cy="994616"/>
          </a:xfrm>
          <a:prstGeom prst="rect">
            <a:avLst/>
          </a:prstGeom>
        </p:spPr>
        <p:txBody>
          <a:bodyPr/>
          <a:lstStyle/>
          <a:p>
            <a:pPr marL="0" indent="0">
              <a:buNone/>
            </a:pPr>
            <a:r>
              <a:rPr lang="en-US" sz="4800" b="1" dirty="0">
                <a:solidFill>
                  <a:srgbClr val="511C6C"/>
                </a:solidFill>
                <a:latin typeface="Baskerville" panose="02020502070401020303" pitchFamily="18" charset="0"/>
                <a:ea typeface="Baskerville" panose="02020502070401020303" pitchFamily="18" charset="0"/>
              </a:rPr>
              <a:t>Scoring Stage</a:t>
            </a:r>
          </a:p>
          <a:p>
            <a:endParaRPr lang="en-US" sz="4800" dirty="0">
              <a:solidFill>
                <a:srgbClr val="00B2DD"/>
              </a:solidFill>
            </a:endParaRPr>
          </a:p>
        </p:txBody>
      </p:sp>
    </p:spTree>
    <p:extLst>
      <p:ext uri="{BB962C8B-B14F-4D97-AF65-F5344CB8AC3E}">
        <p14:creationId xmlns:p14="http://schemas.microsoft.com/office/powerpoint/2010/main" val="36777609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6D4BF1A-CE80-F746-B60C-2D3C02AC16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96915" y="-49924"/>
            <a:ext cx="10440616" cy="6957848"/>
          </a:xfrm>
          <a:prstGeom prst="rect">
            <a:avLst/>
          </a:prstGeom>
          <a:solidFill>
            <a:schemeClr val="tx1"/>
          </a:solidFill>
        </p:spPr>
      </p:pic>
      <p:pic>
        <p:nvPicPr>
          <p:cNvPr id="9" name="Picture 8">
            <a:extLst>
              <a:ext uri="{FF2B5EF4-FFF2-40B4-BE49-F238E27FC236}">
                <a16:creationId xmlns:a16="http://schemas.microsoft.com/office/drawing/2014/main" id="{F9AD7E50-AD20-814D-A816-4C45A2CE4B6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63838" y="5537581"/>
            <a:ext cx="9372513" cy="1449750"/>
          </a:xfrm>
          <a:prstGeom prst="rect">
            <a:avLst/>
          </a:prstGeom>
        </p:spPr>
      </p:pic>
      <p:sp>
        <p:nvSpPr>
          <p:cNvPr id="3" name="Freeform 2"/>
          <p:cNvSpPr/>
          <p:nvPr/>
        </p:nvSpPr>
        <p:spPr>
          <a:xfrm flipV="1">
            <a:off x="-4219187" y="-31531"/>
            <a:ext cx="10867697" cy="6957848"/>
          </a:xfrm>
          <a:custGeom>
            <a:avLst/>
            <a:gdLst>
              <a:gd name="connsiteX0" fmla="*/ 5336628 w 8150773"/>
              <a:gd name="connsiteY0" fmla="*/ 0 h 5218386"/>
              <a:gd name="connsiteX1" fmla="*/ 0 w 8150773"/>
              <a:gd name="connsiteY1" fmla="*/ 0 h 5218386"/>
              <a:gd name="connsiteX2" fmla="*/ 0 w 8150773"/>
              <a:gd name="connsiteY2" fmla="*/ 5218386 h 5218386"/>
              <a:gd name="connsiteX3" fmla="*/ 8150773 w 8150773"/>
              <a:gd name="connsiteY3" fmla="*/ 5218386 h 5218386"/>
              <a:gd name="connsiteX4" fmla="*/ 5336628 w 8150773"/>
              <a:gd name="connsiteY4" fmla="*/ 0 h 52183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50773" h="5218386">
                <a:moveTo>
                  <a:pt x="5336628" y="0"/>
                </a:moveTo>
                <a:lnTo>
                  <a:pt x="0" y="0"/>
                </a:lnTo>
                <a:lnTo>
                  <a:pt x="0" y="5218386"/>
                </a:lnTo>
                <a:lnTo>
                  <a:pt x="8150773" y="5218386"/>
                </a:lnTo>
                <a:lnTo>
                  <a:pt x="5336628" y="0"/>
                </a:lnTo>
                <a:close/>
              </a:path>
            </a:pathLst>
          </a:custGeom>
          <a:solidFill>
            <a:srgbClr val="511C6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cxnSp>
        <p:nvCxnSpPr>
          <p:cNvPr id="5" name="Straight Connector 4"/>
          <p:cNvCxnSpPr/>
          <p:nvPr/>
        </p:nvCxnSpPr>
        <p:spPr>
          <a:xfrm flipV="1">
            <a:off x="2769834" y="-1538796"/>
            <a:ext cx="4675572" cy="8676443"/>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7" name="Title 1"/>
          <p:cNvSpPr txBox="1">
            <a:spLocks/>
          </p:cNvSpPr>
          <p:nvPr/>
        </p:nvSpPr>
        <p:spPr>
          <a:xfrm>
            <a:off x="172447" y="2261509"/>
            <a:ext cx="5387163" cy="2970963"/>
          </a:xfrm>
          <a:prstGeom prst="rect">
            <a:avLst/>
          </a:prstGeom>
        </p:spPr>
        <p:txBody>
          <a:bodyPr anchor="t" anchorCtr="0">
            <a:noAutofit/>
          </a:bodyPr>
          <a:lstStyle>
            <a:lvl1pPr algn="l" defTabSz="685800" rtl="0" eaLnBrk="1" latinLnBrk="0" hangingPunct="1">
              <a:lnSpc>
                <a:spcPct val="90000"/>
              </a:lnSpc>
              <a:spcBef>
                <a:spcPct val="0"/>
              </a:spcBef>
              <a:buNone/>
              <a:defRPr sz="3600" b="1" i="0" kern="1200">
                <a:solidFill>
                  <a:schemeClr val="bg1"/>
                </a:solidFill>
                <a:latin typeface="Avenir Next" charset="0"/>
                <a:ea typeface="Avenir Next" charset="0"/>
                <a:cs typeface="Avenir Next" charset="0"/>
              </a:defRPr>
            </a:lvl1pPr>
          </a:lstStyle>
          <a:p>
            <a:pPr>
              <a:lnSpc>
                <a:spcPct val="80000"/>
              </a:lnSpc>
            </a:pPr>
            <a:r>
              <a:rPr lang="en-US" sz="5333" dirty="0">
                <a:latin typeface="Baskerville" panose="02020502070401020303" pitchFamily="18" charset="0"/>
                <a:ea typeface="Baskerville" panose="02020502070401020303" pitchFamily="18" charset="0"/>
              </a:rPr>
              <a:t>Background Material</a:t>
            </a:r>
          </a:p>
        </p:txBody>
      </p:sp>
    </p:spTree>
    <p:extLst>
      <p:ext uri="{BB962C8B-B14F-4D97-AF65-F5344CB8AC3E}">
        <p14:creationId xmlns:p14="http://schemas.microsoft.com/office/powerpoint/2010/main" val="35268367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ext Placeholder 3"/>
          <p:cNvSpPr>
            <a:spLocks noGrp="1"/>
          </p:cNvSpPr>
          <p:nvPr>
            <p:ph type="body" sz="quarter" idx="4294967295"/>
          </p:nvPr>
        </p:nvSpPr>
        <p:spPr>
          <a:xfrm>
            <a:off x="1178989" y="2351436"/>
            <a:ext cx="8147119" cy="3665541"/>
          </a:xfrm>
          <a:prstGeom prst="rect">
            <a:avLst/>
          </a:prstGeom>
        </p:spPr>
        <p:txBody>
          <a:bodyPr/>
          <a:lstStyle/>
          <a:p>
            <a:pPr>
              <a:buClr>
                <a:srgbClr val="511C6C"/>
              </a:buClr>
            </a:pPr>
            <a:r>
              <a:rPr lang="en-US" dirty="0">
                <a:latin typeface="Helvetica Neue" panose="02000503000000020004" pitchFamily="2" charset="0"/>
                <a:ea typeface="Helvetica Neue" panose="02000503000000020004" pitchFamily="2" charset="0"/>
                <a:cs typeface="Helvetica Neue" panose="02000503000000020004" pitchFamily="2" charset="0"/>
              </a:rPr>
              <a:t>Very little pre-existing literature</a:t>
            </a:r>
          </a:p>
          <a:p>
            <a:pPr>
              <a:buClr>
                <a:srgbClr val="511C6C"/>
              </a:buClr>
            </a:pPr>
            <a:r>
              <a:rPr lang="en-US" dirty="0">
                <a:latin typeface="Helvetica Neue" panose="02000503000000020004" pitchFamily="2" charset="0"/>
                <a:ea typeface="Helvetica Neue" panose="02000503000000020004" pitchFamily="2" charset="0"/>
                <a:cs typeface="Helvetica Neue" panose="02000503000000020004" pitchFamily="2" charset="0"/>
              </a:rPr>
              <a:t>Game can be </a:t>
            </a:r>
            <a:r>
              <a:rPr lang="en-US" dirty="0" err="1">
                <a:latin typeface="Helvetica Neue" panose="02000503000000020004" pitchFamily="2" charset="0"/>
                <a:ea typeface="Helvetica Neue" panose="02000503000000020004" pitchFamily="2" charset="0"/>
                <a:cs typeface="Helvetica Neue" panose="02000503000000020004" pitchFamily="2" charset="0"/>
              </a:rPr>
              <a:t>generalised</a:t>
            </a:r>
            <a:r>
              <a:rPr lang="en-US" dirty="0">
                <a:latin typeface="Helvetica Neue" panose="02000503000000020004" pitchFamily="2" charset="0"/>
                <a:ea typeface="Helvetica Neue" panose="02000503000000020004" pitchFamily="2" charset="0"/>
                <a:cs typeface="Helvetica Neue" panose="02000503000000020004" pitchFamily="2" charset="0"/>
              </a:rPr>
              <a:t> as:</a:t>
            </a:r>
          </a:p>
          <a:p>
            <a:pPr>
              <a:buClr>
                <a:srgbClr val="00B2DD"/>
              </a:buClr>
            </a:pPr>
            <a:endParaRPr lang="en-US" dirty="0">
              <a:latin typeface="+mn-lt"/>
            </a:endParaRPr>
          </a:p>
          <a:p>
            <a:pPr>
              <a:buClr>
                <a:srgbClr val="00B2DD"/>
              </a:buClr>
            </a:pPr>
            <a:endParaRPr lang="en-US" dirty="0">
              <a:latin typeface="+mn-lt"/>
            </a:endParaRPr>
          </a:p>
        </p:txBody>
      </p:sp>
      <p:sp>
        <p:nvSpPr>
          <p:cNvPr id="7" name="Text Placeholder 4"/>
          <p:cNvSpPr>
            <a:spLocks noGrp="1"/>
          </p:cNvSpPr>
          <p:nvPr>
            <p:ph type="body" sz="quarter" idx="4294967295"/>
          </p:nvPr>
        </p:nvSpPr>
        <p:spPr>
          <a:xfrm>
            <a:off x="1178988" y="940260"/>
            <a:ext cx="7164912" cy="994616"/>
          </a:xfrm>
          <a:prstGeom prst="rect">
            <a:avLst/>
          </a:prstGeom>
        </p:spPr>
        <p:txBody>
          <a:bodyPr/>
          <a:lstStyle/>
          <a:p>
            <a:pPr marL="0" indent="0">
              <a:buNone/>
            </a:pPr>
            <a:r>
              <a:rPr lang="en-US" sz="4800" b="1" dirty="0">
                <a:solidFill>
                  <a:srgbClr val="511C6C"/>
                </a:solidFill>
                <a:latin typeface="Baskerville" panose="02020502070401020303" pitchFamily="18" charset="0"/>
                <a:ea typeface="Baskerville" panose="02020502070401020303" pitchFamily="18" charset="0"/>
              </a:rPr>
              <a:t>Background Material</a:t>
            </a:r>
          </a:p>
          <a:p>
            <a:endParaRPr lang="en-US" sz="4800" dirty="0">
              <a:solidFill>
                <a:srgbClr val="00B2DD"/>
              </a:solidFill>
            </a:endParaRPr>
          </a:p>
        </p:txBody>
      </p:sp>
      <p:sp>
        <p:nvSpPr>
          <p:cNvPr id="4" name="Text Placeholder 3">
            <a:extLst>
              <a:ext uri="{FF2B5EF4-FFF2-40B4-BE49-F238E27FC236}">
                <a16:creationId xmlns:a16="http://schemas.microsoft.com/office/drawing/2014/main" id="{36B5998E-C7B1-9C45-A410-1E1802FAB5C2}"/>
              </a:ext>
            </a:extLst>
          </p:cNvPr>
          <p:cNvSpPr>
            <a:spLocks noGrp="1"/>
          </p:cNvSpPr>
          <p:nvPr>
            <p:ph type="body" sz="quarter" idx="4294967295"/>
          </p:nvPr>
        </p:nvSpPr>
        <p:spPr>
          <a:xfrm>
            <a:off x="2022441" y="3429000"/>
            <a:ext cx="8147119" cy="3665541"/>
          </a:xfrm>
          <a:prstGeom prst="rect">
            <a:avLst/>
          </a:prstGeom>
        </p:spPr>
        <p:txBody>
          <a:bodyPr/>
          <a:lstStyle/>
          <a:p>
            <a:pPr>
              <a:buClr>
                <a:srgbClr val="511C6C"/>
              </a:buClr>
            </a:pPr>
            <a:r>
              <a:rPr lang="en-US" dirty="0">
                <a:latin typeface="Helvetica Neue" panose="02000503000000020004" pitchFamily="2" charset="0"/>
                <a:ea typeface="Helvetica Neue" panose="02000503000000020004" pitchFamily="2" charset="0"/>
                <a:cs typeface="Helvetica Neue" panose="02000503000000020004" pitchFamily="2" charset="0"/>
              </a:rPr>
              <a:t>Multi-Agent</a:t>
            </a:r>
          </a:p>
          <a:p>
            <a:pPr>
              <a:buClr>
                <a:srgbClr val="511C6C"/>
              </a:buClr>
            </a:pPr>
            <a:r>
              <a:rPr lang="en-US" dirty="0">
                <a:latin typeface="Helvetica Neue" panose="02000503000000020004" pitchFamily="2" charset="0"/>
                <a:ea typeface="Helvetica Neue" panose="02000503000000020004" pitchFamily="2" charset="0"/>
                <a:cs typeface="Helvetica Neue" panose="02000503000000020004" pitchFamily="2" charset="0"/>
              </a:rPr>
              <a:t>Non-Deterministic</a:t>
            </a:r>
          </a:p>
          <a:p>
            <a:pPr>
              <a:buClr>
                <a:srgbClr val="511C6C"/>
              </a:buClr>
            </a:pPr>
            <a:r>
              <a:rPr lang="en-US" dirty="0">
                <a:latin typeface="Helvetica Neue" panose="02000503000000020004" pitchFamily="2" charset="0"/>
                <a:ea typeface="Helvetica Neue" panose="02000503000000020004" pitchFamily="2" charset="0"/>
                <a:cs typeface="Helvetica Neue" panose="02000503000000020004" pitchFamily="2" charset="0"/>
              </a:rPr>
              <a:t>Partially Observable</a:t>
            </a:r>
          </a:p>
          <a:p>
            <a:pPr>
              <a:buClr>
                <a:srgbClr val="511C6C"/>
              </a:buClr>
            </a:pPr>
            <a:r>
              <a:rPr lang="en-US" dirty="0">
                <a:latin typeface="Helvetica Neue" panose="02000503000000020004" pitchFamily="2" charset="0"/>
                <a:ea typeface="Helvetica Neue" panose="02000503000000020004" pitchFamily="2" charset="0"/>
                <a:cs typeface="Helvetica Neue" panose="02000503000000020004" pitchFamily="2" charset="0"/>
              </a:rPr>
              <a:t>Trick-Taking</a:t>
            </a:r>
          </a:p>
          <a:p>
            <a:pPr>
              <a:buClr>
                <a:srgbClr val="511C6C"/>
              </a:buClr>
            </a:pPr>
            <a:r>
              <a:rPr lang="en-US" dirty="0">
                <a:latin typeface="Helvetica Neue" panose="02000503000000020004" pitchFamily="2" charset="0"/>
                <a:ea typeface="Helvetica Neue" panose="02000503000000020004" pitchFamily="2" charset="0"/>
                <a:cs typeface="Helvetica Neue" panose="02000503000000020004" pitchFamily="2" charset="0"/>
              </a:rPr>
              <a:t>Card Game</a:t>
            </a:r>
            <a:endParaRPr lang="en-US" dirty="0">
              <a:latin typeface="+mn-lt"/>
            </a:endParaRPr>
          </a:p>
          <a:p>
            <a:pPr>
              <a:buClr>
                <a:srgbClr val="00B2DD"/>
              </a:buClr>
            </a:pPr>
            <a:endParaRPr lang="en-US" dirty="0">
              <a:latin typeface="+mn-lt"/>
            </a:endParaRPr>
          </a:p>
        </p:txBody>
      </p:sp>
    </p:spTree>
    <p:extLst>
      <p:ext uri="{BB962C8B-B14F-4D97-AF65-F5344CB8AC3E}">
        <p14:creationId xmlns:p14="http://schemas.microsoft.com/office/powerpoint/2010/main" val="54855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ext Placeholder 3"/>
          <p:cNvSpPr>
            <a:spLocks noGrp="1"/>
          </p:cNvSpPr>
          <p:nvPr>
            <p:ph type="body" sz="quarter" idx="4294967295"/>
          </p:nvPr>
        </p:nvSpPr>
        <p:spPr>
          <a:xfrm>
            <a:off x="1178988" y="2351436"/>
            <a:ext cx="9963933" cy="3665541"/>
          </a:xfrm>
          <a:prstGeom prst="rect">
            <a:avLst/>
          </a:prstGeom>
        </p:spPr>
        <p:txBody>
          <a:bodyPr/>
          <a:lstStyle/>
          <a:p>
            <a:pPr>
              <a:buClr>
                <a:srgbClr val="511C6C"/>
              </a:buClr>
            </a:pPr>
            <a:r>
              <a:rPr lang="en-US" dirty="0">
                <a:latin typeface="Helvetica Neue" panose="02000503000000020004" pitchFamily="2" charset="0"/>
                <a:ea typeface="Helvetica Neue" panose="02000503000000020004" pitchFamily="2" charset="0"/>
                <a:cs typeface="Helvetica Neue" panose="02000503000000020004" pitchFamily="2" charset="0"/>
              </a:rPr>
              <a:t>“</a:t>
            </a:r>
            <a:r>
              <a:rPr lang="en-GB" i="1" dirty="0">
                <a:latin typeface="Helvetica Neue" panose="02000503000000020004" pitchFamily="2" charset="0"/>
                <a:ea typeface="Helvetica Neue" panose="02000503000000020004" pitchFamily="2" charset="0"/>
                <a:cs typeface="Helvetica Neue" panose="02000503000000020004" pitchFamily="2" charset="0"/>
              </a:rPr>
              <a:t>[Existing bridge programs] would have to improve to be hopeless</a:t>
            </a:r>
            <a:r>
              <a:rPr lang="en-GB" dirty="0">
                <a:latin typeface="Helvetica Neue" panose="02000503000000020004" pitchFamily="2" charset="0"/>
                <a:ea typeface="Helvetica Neue" panose="02000503000000020004" pitchFamily="2" charset="0"/>
                <a:cs typeface="Helvetica Neue" panose="02000503000000020004" pitchFamily="2" charset="0"/>
              </a:rPr>
              <a:t>” </a:t>
            </a:r>
            <a:r>
              <a:rPr lang="en-GB" sz="2133" dirty="0">
                <a:latin typeface="Helvetica Neue" panose="02000503000000020004" pitchFamily="2" charset="0"/>
                <a:ea typeface="Helvetica Neue" panose="02000503000000020004" pitchFamily="2" charset="0"/>
                <a:cs typeface="Helvetica Neue" panose="02000503000000020004" pitchFamily="2" charset="0"/>
              </a:rPr>
              <a:t>– Bob Hammam, 1994 [1]</a:t>
            </a:r>
          </a:p>
          <a:p>
            <a:pPr>
              <a:buClr>
                <a:srgbClr val="511C6C"/>
              </a:buClr>
            </a:pPr>
            <a:endParaRPr lang="en-GB" sz="2133" dirty="0">
              <a:latin typeface="Helvetica Neue" panose="02000503000000020004" pitchFamily="2" charset="0"/>
              <a:ea typeface="Helvetica Neue" panose="02000503000000020004" pitchFamily="2" charset="0"/>
              <a:cs typeface="Helvetica Neue" panose="02000503000000020004" pitchFamily="2" charset="0"/>
            </a:endParaRPr>
          </a:p>
          <a:p>
            <a:pPr>
              <a:buClr>
                <a:srgbClr val="511C6C"/>
              </a:buClr>
            </a:pPr>
            <a:r>
              <a:rPr lang="en-US" dirty="0">
                <a:latin typeface="Helvetica Neue" panose="02000503000000020004" pitchFamily="2" charset="0"/>
                <a:ea typeface="Helvetica Neue" panose="02000503000000020004" pitchFamily="2" charset="0"/>
                <a:cs typeface="Helvetica Neue" panose="02000503000000020004" pitchFamily="2" charset="0"/>
              </a:rPr>
              <a:t>25 years of change and improvements</a:t>
            </a:r>
          </a:p>
          <a:p>
            <a:pPr>
              <a:buClr>
                <a:srgbClr val="511C6C"/>
              </a:buClr>
            </a:pPr>
            <a:endParaRPr lang="en-US" dirty="0">
              <a:latin typeface="Helvetica Neue" panose="02000503000000020004" pitchFamily="2" charset="0"/>
              <a:ea typeface="Helvetica Neue" panose="02000503000000020004" pitchFamily="2" charset="0"/>
              <a:cs typeface="Helvetica Neue" panose="02000503000000020004" pitchFamily="2" charset="0"/>
            </a:endParaRPr>
          </a:p>
          <a:p>
            <a:pPr>
              <a:buClr>
                <a:srgbClr val="511C6C"/>
              </a:buClr>
            </a:pPr>
            <a:r>
              <a:rPr lang="en-US" dirty="0">
                <a:latin typeface="Helvetica Neue" panose="02000503000000020004" pitchFamily="2" charset="0"/>
                <a:ea typeface="Helvetica Neue" panose="02000503000000020004" pitchFamily="2" charset="0"/>
                <a:cs typeface="Helvetica Neue" panose="02000503000000020004" pitchFamily="2" charset="0"/>
              </a:rPr>
              <a:t>Machine Learning would have previously been infeasible</a:t>
            </a:r>
          </a:p>
          <a:p>
            <a:pPr>
              <a:buClr>
                <a:srgbClr val="00B2DD"/>
              </a:buClr>
            </a:pPr>
            <a:endParaRPr lang="en-US" dirty="0">
              <a:latin typeface="+mn-lt"/>
            </a:endParaRPr>
          </a:p>
          <a:p>
            <a:pPr>
              <a:buClr>
                <a:srgbClr val="00B2DD"/>
              </a:buClr>
            </a:pPr>
            <a:endParaRPr lang="en-US" dirty="0">
              <a:latin typeface="+mn-lt"/>
            </a:endParaRPr>
          </a:p>
        </p:txBody>
      </p:sp>
      <p:sp>
        <p:nvSpPr>
          <p:cNvPr id="7" name="Text Placeholder 4"/>
          <p:cNvSpPr>
            <a:spLocks noGrp="1"/>
          </p:cNvSpPr>
          <p:nvPr>
            <p:ph type="body" sz="quarter" idx="4294967295"/>
          </p:nvPr>
        </p:nvSpPr>
        <p:spPr>
          <a:xfrm>
            <a:off x="1178988" y="940260"/>
            <a:ext cx="7164912" cy="994616"/>
          </a:xfrm>
          <a:prstGeom prst="rect">
            <a:avLst/>
          </a:prstGeom>
        </p:spPr>
        <p:txBody>
          <a:bodyPr/>
          <a:lstStyle/>
          <a:p>
            <a:pPr marL="0" indent="0">
              <a:buNone/>
            </a:pPr>
            <a:r>
              <a:rPr lang="en-US" sz="4800" b="1" dirty="0">
                <a:solidFill>
                  <a:srgbClr val="511C6C"/>
                </a:solidFill>
                <a:latin typeface="Baskerville" panose="02020502070401020303" pitchFamily="18" charset="0"/>
                <a:ea typeface="Baskerville" panose="02020502070401020303" pitchFamily="18" charset="0"/>
              </a:rPr>
              <a:t>Background Material</a:t>
            </a:r>
          </a:p>
          <a:p>
            <a:endParaRPr lang="en-US" sz="4800" dirty="0">
              <a:solidFill>
                <a:srgbClr val="00B2DD"/>
              </a:solidFill>
            </a:endParaRPr>
          </a:p>
        </p:txBody>
      </p:sp>
    </p:spTree>
    <p:extLst>
      <p:ext uri="{BB962C8B-B14F-4D97-AF65-F5344CB8AC3E}">
        <p14:creationId xmlns:p14="http://schemas.microsoft.com/office/powerpoint/2010/main" val="14854420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ext Placeholder 3"/>
          <p:cNvSpPr>
            <a:spLocks noGrp="1"/>
          </p:cNvSpPr>
          <p:nvPr>
            <p:ph type="body" sz="quarter" idx="4294967295"/>
          </p:nvPr>
        </p:nvSpPr>
        <p:spPr>
          <a:xfrm>
            <a:off x="1178988" y="2351436"/>
            <a:ext cx="9467747" cy="3665541"/>
          </a:xfrm>
          <a:prstGeom prst="rect">
            <a:avLst/>
          </a:prstGeom>
        </p:spPr>
        <p:txBody>
          <a:bodyPr/>
          <a:lstStyle/>
          <a:p>
            <a:pPr>
              <a:buClr>
                <a:srgbClr val="511C6C"/>
              </a:buClr>
            </a:pPr>
            <a:r>
              <a:rPr lang="en-GB" b="1" dirty="0">
                <a:latin typeface="Helvetica Neue" panose="02000503000000020004" pitchFamily="2" charset="0"/>
                <a:ea typeface="Helvetica Neue" panose="02000503000000020004" pitchFamily="2" charset="0"/>
                <a:cs typeface="Helvetica Neue" panose="02000503000000020004" pitchFamily="2" charset="0"/>
              </a:rPr>
              <a:t>Determinization and information set Monte Carlo tree search for the card game Dou Di Zhu - </a:t>
            </a:r>
            <a:r>
              <a:rPr lang="en-GB" sz="2133" i="1" dirty="0">
                <a:latin typeface="Helvetica Neue" panose="02000503000000020004" pitchFamily="2" charset="0"/>
                <a:ea typeface="Helvetica Neue" panose="02000503000000020004" pitchFamily="2" charset="0"/>
                <a:cs typeface="Helvetica Neue" panose="02000503000000020004" pitchFamily="2" charset="0"/>
              </a:rPr>
              <a:t>Whitehouse, D., Powley, E.J. and Cowling, P.I.  </a:t>
            </a:r>
            <a:r>
              <a:rPr lang="en-GB" sz="2133" dirty="0">
                <a:latin typeface="Helvetica Neue" panose="02000503000000020004" pitchFamily="2" charset="0"/>
                <a:ea typeface="Helvetica Neue" panose="02000503000000020004" pitchFamily="2" charset="0"/>
                <a:cs typeface="Helvetica Neue" panose="02000503000000020004" pitchFamily="2" charset="0"/>
              </a:rPr>
              <a:t>- 2011 [2]</a:t>
            </a:r>
            <a:endParaRPr lang="en-GB" sz="2133" b="1" i="1" dirty="0">
              <a:latin typeface="Helvetica Neue" panose="02000503000000020004" pitchFamily="2" charset="0"/>
              <a:ea typeface="Helvetica Neue" panose="02000503000000020004" pitchFamily="2" charset="0"/>
              <a:cs typeface="Helvetica Neue" panose="02000503000000020004" pitchFamily="2" charset="0"/>
            </a:endParaRPr>
          </a:p>
          <a:p>
            <a:pPr>
              <a:buClr>
                <a:srgbClr val="511C6C"/>
              </a:buClr>
            </a:pPr>
            <a:r>
              <a:rPr lang="en-GB" dirty="0">
                <a:latin typeface="Helvetica Neue" panose="02000503000000020004" pitchFamily="2" charset="0"/>
                <a:ea typeface="Helvetica Neue" panose="02000503000000020004" pitchFamily="2" charset="0"/>
                <a:cs typeface="Helvetica Neue" panose="02000503000000020004" pitchFamily="2" charset="0"/>
              </a:rPr>
              <a:t>“</a:t>
            </a:r>
            <a:r>
              <a:rPr lang="en-GB" i="1" dirty="0">
                <a:latin typeface="Helvetica Neue" panose="02000503000000020004" pitchFamily="2" charset="0"/>
                <a:ea typeface="Helvetica Neue" panose="02000503000000020004" pitchFamily="2" charset="0"/>
                <a:cs typeface="Helvetica Neue" panose="02000503000000020004" pitchFamily="2" charset="0"/>
              </a:rPr>
              <a:t>[a] recent innovation in AI for deterministic games … is Monte-Carlo Tree Search</a:t>
            </a:r>
            <a:r>
              <a:rPr lang="en-GB" dirty="0">
                <a:latin typeface="Helvetica Neue" panose="02000503000000020004" pitchFamily="2" charset="0"/>
                <a:ea typeface="Helvetica Neue" panose="02000503000000020004" pitchFamily="2" charset="0"/>
                <a:cs typeface="Helvetica Neue" panose="02000503000000020004" pitchFamily="2" charset="0"/>
              </a:rPr>
              <a:t>” </a:t>
            </a:r>
          </a:p>
          <a:p>
            <a:pPr>
              <a:buClr>
                <a:srgbClr val="511C6C"/>
              </a:buClr>
            </a:pPr>
            <a:r>
              <a:rPr lang="en-GB" dirty="0">
                <a:latin typeface="Helvetica Neue" panose="02000503000000020004" pitchFamily="2" charset="0"/>
                <a:ea typeface="Helvetica Neue" panose="02000503000000020004" pitchFamily="2" charset="0"/>
                <a:cs typeface="Helvetica Neue" panose="02000503000000020004" pitchFamily="2" charset="0"/>
              </a:rPr>
              <a:t>Ideal for partially observable environments</a:t>
            </a:r>
          </a:p>
          <a:p>
            <a:pPr>
              <a:buClr>
                <a:srgbClr val="511C6C"/>
              </a:buClr>
            </a:pPr>
            <a:r>
              <a:rPr lang="en-GB" dirty="0">
                <a:latin typeface="Helvetica Neue" panose="02000503000000020004" pitchFamily="2" charset="0"/>
                <a:ea typeface="Helvetica Neue" panose="02000503000000020004" pitchFamily="2" charset="0"/>
                <a:cs typeface="Helvetica Neue" panose="02000503000000020004" pitchFamily="2" charset="0"/>
              </a:rPr>
              <a:t>A 3 agent game limits the potential size of the simulated game tree</a:t>
            </a:r>
            <a:endParaRPr lang="en-US" dirty="0">
              <a:latin typeface="Helvetica Neue" panose="02000503000000020004" pitchFamily="2" charset="0"/>
              <a:ea typeface="Helvetica Neue" panose="02000503000000020004" pitchFamily="2" charset="0"/>
              <a:cs typeface="Helvetica Neue" panose="02000503000000020004" pitchFamily="2" charset="0"/>
            </a:endParaRPr>
          </a:p>
          <a:p>
            <a:pPr>
              <a:buClr>
                <a:srgbClr val="00B2DD"/>
              </a:buClr>
            </a:pPr>
            <a:endParaRPr lang="en-US" dirty="0">
              <a:latin typeface="Helvetica Neue" panose="02000503000000020004" pitchFamily="2" charset="0"/>
              <a:ea typeface="Helvetica Neue" panose="02000503000000020004" pitchFamily="2" charset="0"/>
              <a:cs typeface="Helvetica Neue" panose="02000503000000020004" pitchFamily="2" charset="0"/>
            </a:endParaRPr>
          </a:p>
          <a:p>
            <a:pPr>
              <a:buClr>
                <a:srgbClr val="00B2DD"/>
              </a:buClr>
            </a:pPr>
            <a:endParaRPr lang="en-US"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7" name="Text Placeholder 4"/>
          <p:cNvSpPr>
            <a:spLocks noGrp="1"/>
          </p:cNvSpPr>
          <p:nvPr>
            <p:ph type="body" sz="quarter" idx="4294967295"/>
          </p:nvPr>
        </p:nvSpPr>
        <p:spPr>
          <a:xfrm>
            <a:off x="1178988" y="940260"/>
            <a:ext cx="7164912" cy="994616"/>
          </a:xfrm>
          <a:prstGeom prst="rect">
            <a:avLst/>
          </a:prstGeom>
        </p:spPr>
        <p:txBody>
          <a:bodyPr/>
          <a:lstStyle/>
          <a:p>
            <a:pPr marL="0" indent="0">
              <a:buNone/>
            </a:pPr>
            <a:r>
              <a:rPr lang="en-US" sz="4800" b="1" dirty="0">
                <a:solidFill>
                  <a:srgbClr val="511C6C"/>
                </a:solidFill>
                <a:latin typeface="Baskerville" panose="02020502070401020303" pitchFamily="18" charset="0"/>
                <a:ea typeface="Baskerville" panose="02020502070401020303" pitchFamily="18" charset="0"/>
              </a:rPr>
              <a:t>Background Material</a:t>
            </a:r>
          </a:p>
          <a:p>
            <a:endParaRPr lang="en-US" sz="4800" dirty="0">
              <a:solidFill>
                <a:srgbClr val="00B2DD"/>
              </a:solidFill>
            </a:endParaRPr>
          </a:p>
        </p:txBody>
      </p:sp>
    </p:spTree>
    <p:extLst>
      <p:ext uri="{BB962C8B-B14F-4D97-AF65-F5344CB8AC3E}">
        <p14:creationId xmlns:p14="http://schemas.microsoft.com/office/powerpoint/2010/main" val="29998969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ext Placeholder 3"/>
          <p:cNvSpPr>
            <a:spLocks noGrp="1"/>
          </p:cNvSpPr>
          <p:nvPr>
            <p:ph type="body" sz="quarter" idx="4294967295"/>
          </p:nvPr>
        </p:nvSpPr>
        <p:spPr>
          <a:xfrm>
            <a:off x="1178989" y="2351436"/>
            <a:ext cx="9992287" cy="3665541"/>
          </a:xfrm>
          <a:prstGeom prst="rect">
            <a:avLst/>
          </a:prstGeom>
        </p:spPr>
        <p:txBody>
          <a:bodyPr/>
          <a:lstStyle/>
          <a:p>
            <a:pPr>
              <a:buClr>
                <a:srgbClr val="511C6C"/>
              </a:buClr>
            </a:pPr>
            <a:r>
              <a:rPr lang="en-GB" b="1" dirty="0">
                <a:latin typeface="Helvetica Neue" panose="02000503000000020004" pitchFamily="2" charset="0"/>
                <a:ea typeface="Helvetica Neue" panose="02000503000000020004" pitchFamily="2" charset="0"/>
                <a:cs typeface="Helvetica Neue" panose="02000503000000020004" pitchFamily="2" charset="0"/>
              </a:rPr>
              <a:t>Developing an Artificial Intelligence for Whist </a:t>
            </a:r>
            <a:r>
              <a:rPr lang="en-GB" sz="2133" b="1" dirty="0">
                <a:latin typeface="Helvetica Neue" panose="02000503000000020004" pitchFamily="2" charset="0"/>
                <a:ea typeface="Helvetica Neue" panose="02000503000000020004" pitchFamily="2" charset="0"/>
                <a:cs typeface="Helvetica Neue" panose="02000503000000020004" pitchFamily="2" charset="0"/>
              </a:rPr>
              <a:t>– </a:t>
            </a:r>
            <a:r>
              <a:rPr lang="en-GB" sz="2133" i="1" dirty="0">
                <a:latin typeface="Helvetica Neue" panose="02000503000000020004" pitchFamily="2" charset="0"/>
                <a:ea typeface="Helvetica Neue" panose="02000503000000020004" pitchFamily="2" charset="0"/>
                <a:cs typeface="Helvetica Neue" panose="02000503000000020004" pitchFamily="2" charset="0"/>
              </a:rPr>
              <a:t>Fong, J – </a:t>
            </a:r>
            <a:r>
              <a:rPr lang="en-GB" sz="2133" dirty="0">
                <a:latin typeface="Helvetica Neue" panose="02000503000000020004" pitchFamily="2" charset="0"/>
                <a:ea typeface="Helvetica Neue" panose="02000503000000020004" pitchFamily="2" charset="0"/>
                <a:cs typeface="Helvetica Neue" panose="02000503000000020004" pitchFamily="2" charset="0"/>
              </a:rPr>
              <a:t>2005 [6]</a:t>
            </a:r>
            <a:endParaRPr lang="en-GB" sz="2133" b="1" dirty="0">
              <a:latin typeface="Helvetica Neue" panose="02000503000000020004" pitchFamily="2" charset="0"/>
              <a:ea typeface="Helvetica Neue" panose="02000503000000020004" pitchFamily="2" charset="0"/>
              <a:cs typeface="Helvetica Neue" panose="02000503000000020004" pitchFamily="2" charset="0"/>
            </a:endParaRPr>
          </a:p>
          <a:p>
            <a:pPr>
              <a:buClr>
                <a:srgbClr val="511C6C"/>
              </a:buClr>
            </a:pPr>
            <a:r>
              <a:rPr lang="en-GB" i="1" dirty="0">
                <a:latin typeface="Helvetica Neue" panose="02000503000000020004" pitchFamily="2" charset="0"/>
                <a:ea typeface="Helvetica Neue" panose="02000503000000020004" pitchFamily="2" charset="0"/>
                <a:cs typeface="Helvetica Neue" panose="02000503000000020004" pitchFamily="2" charset="0"/>
              </a:rPr>
              <a:t> “…we can take a probabilistic approach and consider which card is most likely to lead to a favourable result.” </a:t>
            </a:r>
          </a:p>
          <a:p>
            <a:pPr>
              <a:buClr>
                <a:srgbClr val="511C6C"/>
              </a:buClr>
            </a:pPr>
            <a:r>
              <a:rPr lang="en-GB" i="1" dirty="0">
                <a:latin typeface="Helvetica Neue" panose="02000503000000020004" pitchFamily="2" charset="0"/>
                <a:ea typeface="Helvetica Neue" panose="02000503000000020004" pitchFamily="2" charset="0"/>
                <a:cs typeface="Helvetica Neue" panose="02000503000000020004" pitchFamily="2" charset="0"/>
              </a:rPr>
              <a:t>“A Monte Carlo method can then be used to make an educated guess as to which card will lead to [this] favourable result”</a:t>
            </a:r>
            <a:endParaRPr lang="en-US" i="1" dirty="0">
              <a:latin typeface="Helvetica Neue" panose="02000503000000020004" pitchFamily="2" charset="0"/>
              <a:ea typeface="Helvetica Neue" panose="02000503000000020004" pitchFamily="2" charset="0"/>
              <a:cs typeface="Helvetica Neue" panose="02000503000000020004" pitchFamily="2" charset="0"/>
            </a:endParaRPr>
          </a:p>
          <a:p>
            <a:pPr>
              <a:buClr>
                <a:srgbClr val="511C6C"/>
              </a:buClr>
            </a:pPr>
            <a:r>
              <a:rPr lang="en-US" dirty="0">
                <a:latin typeface="Helvetica Neue" panose="02000503000000020004" pitchFamily="2" charset="0"/>
                <a:ea typeface="Helvetica Neue" panose="02000503000000020004" pitchFamily="2" charset="0"/>
                <a:cs typeface="Helvetica Neue" panose="02000503000000020004" pitchFamily="2" charset="0"/>
              </a:rPr>
              <a:t>Inspiration for the Monte Carlo agent created for my system </a:t>
            </a:r>
          </a:p>
          <a:p>
            <a:pPr>
              <a:buClr>
                <a:srgbClr val="00B2DD"/>
              </a:buClr>
            </a:pPr>
            <a:endParaRPr lang="en-US" dirty="0">
              <a:latin typeface="Helvetica Neue" panose="02000503000000020004" pitchFamily="2" charset="0"/>
              <a:ea typeface="Helvetica Neue" panose="02000503000000020004" pitchFamily="2" charset="0"/>
              <a:cs typeface="Helvetica Neue" panose="02000503000000020004" pitchFamily="2" charset="0"/>
            </a:endParaRPr>
          </a:p>
          <a:p>
            <a:pPr>
              <a:buClr>
                <a:srgbClr val="00B2DD"/>
              </a:buClr>
            </a:pPr>
            <a:endParaRPr lang="en-US"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7" name="Text Placeholder 4"/>
          <p:cNvSpPr>
            <a:spLocks noGrp="1"/>
          </p:cNvSpPr>
          <p:nvPr>
            <p:ph type="body" sz="quarter" idx="4294967295"/>
          </p:nvPr>
        </p:nvSpPr>
        <p:spPr>
          <a:xfrm>
            <a:off x="1178988" y="940260"/>
            <a:ext cx="7164912" cy="994616"/>
          </a:xfrm>
          <a:prstGeom prst="rect">
            <a:avLst/>
          </a:prstGeom>
        </p:spPr>
        <p:txBody>
          <a:bodyPr/>
          <a:lstStyle/>
          <a:p>
            <a:pPr marL="0" indent="0">
              <a:buNone/>
            </a:pPr>
            <a:r>
              <a:rPr lang="en-US" sz="4800" b="1" dirty="0">
                <a:solidFill>
                  <a:srgbClr val="511C6C"/>
                </a:solidFill>
                <a:latin typeface="Baskerville" panose="02020502070401020303" pitchFamily="18" charset="0"/>
                <a:ea typeface="Baskerville" panose="02020502070401020303" pitchFamily="18" charset="0"/>
              </a:rPr>
              <a:t>Background Material</a:t>
            </a:r>
          </a:p>
          <a:p>
            <a:endParaRPr lang="en-US" sz="4800" dirty="0">
              <a:solidFill>
                <a:srgbClr val="00B2DD"/>
              </a:solidFill>
            </a:endParaRPr>
          </a:p>
        </p:txBody>
      </p:sp>
    </p:spTree>
    <p:extLst>
      <p:ext uri="{BB962C8B-B14F-4D97-AF65-F5344CB8AC3E}">
        <p14:creationId xmlns:p14="http://schemas.microsoft.com/office/powerpoint/2010/main" val="16557758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Text Placeholder 4"/>
          <p:cNvSpPr>
            <a:spLocks noGrp="1"/>
          </p:cNvSpPr>
          <p:nvPr>
            <p:ph type="body" sz="quarter" idx="4294967295"/>
          </p:nvPr>
        </p:nvSpPr>
        <p:spPr>
          <a:xfrm>
            <a:off x="1178987" y="940260"/>
            <a:ext cx="7638948" cy="994616"/>
          </a:xfrm>
          <a:prstGeom prst="rect">
            <a:avLst/>
          </a:prstGeom>
        </p:spPr>
        <p:txBody>
          <a:bodyPr/>
          <a:lstStyle/>
          <a:p>
            <a:pPr marL="0" indent="0">
              <a:buNone/>
            </a:pPr>
            <a:r>
              <a:rPr lang="en-US" sz="4800" b="1" dirty="0">
                <a:solidFill>
                  <a:srgbClr val="511C6C"/>
                </a:solidFill>
                <a:latin typeface="Baskerville" panose="02020502070401020303" pitchFamily="18" charset="0"/>
                <a:ea typeface="Baskerville" panose="02020502070401020303" pitchFamily="18" charset="0"/>
              </a:rPr>
              <a:t>Play Contract </a:t>
            </a:r>
            <a:r>
              <a:rPr lang="en-US" sz="4800" b="1" dirty="0" err="1">
                <a:solidFill>
                  <a:srgbClr val="511C6C"/>
                </a:solidFill>
                <a:latin typeface="Baskerville" panose="02020502070401020303" pitchFamily="18" charset="0"/>
                <a:ea typeface="Baskerville" panose="02020502070401020303" pitchFamily="18" charset="0"/>
              </a:rPr>
              <a:t>Whist.com</a:t>
            </a:r>
            <a:endParaRPr lang="en-US" sz="4800" b="1" dirty="0">
              <a:solidFill>
                <a:srgbClr val="511C6C"/>
              </a:solidFill>
              <a:latin typeface="Baskerville" panose="02020502070401020303" pitchFamily="18" charset="0"/>
              <a:ea typeface="Baskerville" panose="02020502070401020303" pitchFamily="18" charset="0"/>
            </a:endParaRPr>
          </a:p>
          <a:p>
            <a:endParaRPr lang="en-US" sz="4800" dirty="0">
              <a:solidFill>
                <a:srgbClr val="00B2DD"/>
              </a:solidFill>
            </a:endParaRPr>
          </a:p>
        </p:txBody>
      </p:sp>
      <p:pic>
        <p:nvPicPr>
          <p:cNvPr id="3" name="Picture 2">
            <a:extLst>
              <a:ext uri="{FF2B5EF4-FFF2-40B4-BE49-F238E27FC236}">
                <a16:creationId xmlns:a16="http://schemas.microsoft.com/office/drawing/2014/main" id="{CE327C10-096B-8D4F-A53A-1F7CDEDEE034}"/>
              </a:ext>
            </a:extLst>
          </p:cNvPr>
          <p:cNvPicPr>
            <a:picLocks noChangeAspect="1"/>
          </p:cNvPicPr>
          <p:nvPr/>
        </p:nvPicPr>
        <p:blipFill>
          <a:blip r:embed="rId3"/>
          <a:stretch>
            <a:fillRect/>
          </a:stretch>
        </p:blipFill>
        <p:spPr>
          <a:xfrm>
            <a:off x="1178985" y="1740192"/>
            <a:ext cx="9247440" cy="4823640"/>
          </a:xfrm>
          <a:prstGeom prst="rect">
            <a:avLst/>
          </a:prstGeom>
          <a:ln w="15875">
            <a:solidFill>
              <a:schemeClr val="tx1"/>
            </a:solidFill>
          </a:ln>
        </p:spPr>
      </p:pic>
      <p:sp>
        <p:nvSpPr>
          <p:cNvPr id="4" name="Rectangle 3">
            <a:extLst>
              <a:ext uri="{FF2B5EF4-FFF2-40B4-BE49-F238E27FC236}">
                <a16:creationId xmlns:a16="http://schemas.microsoft.com/office/drawing/2014/main" id="{45055828-8A16-C84C-824B-49E5C496BB3D}"/>
              </a:ext>
            </a:extLst>
          </p:cNvPr>
          <p:cNvSpPr/>
          <p:nvPr/>
        </p:nvSpPr>
        <p:spPr>
          <a:xfrm>
            <a:off x="1658679" y="4181758"/>
            <a:ext cx="2920411" cy="1482735"/>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2400"/>
          </a:p>
        </p:txBody>
      </p:sp>
      <p:sp>
        <p:nvSpPr>
          <p:cNvPr id="8" name="TextBox 7">
            <a:extLst>
              <a:ext uri="{FF2B5EF4-FFF2-40B4-BE49-F238E27FC236}">
                <a16:creationId xmlns:a16="http://schemas.microsoft.com/office/drawing/2014/main" id="{567913BC-37D4-0A43-8C9F-0C81532FCD1F}"/>
              </a:ext>
            </a:extLst>
          </p:cNvPr>
          <p:cNvSpPr txBox="1"/>
          <p:nvPr/>
        </p:nvSpPr>
        <p:spPr>
          <a:xfrm>
            <a:off x="10426426" y="1709173"/>
            <a:ext cx="962839" cy="420564"/>
          </a:xfrm>
          <a:prstGeom prst="rect">
            <a:avLst/>
          </a:prstGeom>
          <a:noFill/>
        </p:spPr>
        <p:txBody>
          <a:bodyPr wrap="square" rtlCol="0">
            <a:spAutoFit/>
          </a:bodyPr>
          <a:lstStyle/>
          <a:p>
            <a:r>
              <a:rPr lang="en-US" sz="2133" dirty="0">
                <a:latin typeface="Helvetica Neue" panose="02000503000000020004" pitchFamily="2" charset="0"/>
                <a:ea typeface="Helvetica Neue" panose="02000503000000020004" pitchFamily="2" charset="0"/>
                <a:cs typeface="Helvetica Neue" panose="02000503000000020004" pitchFamily="2" charset="0"/>
              </a:rPr>
              <a:t>[4]</a:t>
            </a:r>
          </a:p>
        </p:txBody>
      </p:sp>
    </p:spTree>
    <p:extLst>
      <p:ext uri="{BB962C8B-B14F-4D97-AF65-F5344CB8AC3E}">
        <p14:creationId xmlns:p14="http://schemas.microsoft.com/office/powerpoint/2010/main" val="819470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grpId="0" nodeType="afterEffect">
                                  <p:stCondLst>
                                    <p:cond delay="750"/>
                                  </p:stCondLst>
                                  <p:childTnLst>
                                    <p:set>
                                      <p:cBhvr>
                                        <p:cTn id="11"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AEAA775-9E02-B740-A554-150B0CEC21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96915" y="-49924"/>
            <a:ext cx="10440616" cy="6957848"/>
          </a:xfrm>
          <a:prstGeom prst="rect">
            <a:avLst/>
          </a:prstGeom>
          <a:solidFill>
            <a:schemeClr val="tx1"/>
          </a:solidFill>
        </p:spPr>
      </p:pic>
      <p:pic>
        <p:nvPicPr>
          <p:cNvPr id="9" name="Picture 8">
            <a:extLst>
              <a:ext uri="{FF2B5EF4-FFF2-40B4-BE49-F238E27FC236}">
                <a16:creationId xmlns:a16="http://schemas.microsoft.com/office/drawing/2014/main" id="{5C74EC60-87C3-C14E-B2A7-8D10EFD7ED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63838" y="5537581"/>
            <a:ext cx="9372513" cy="1449750"/>
          </a:xfrm>
          <a:prstGeom prst="rect">
            <a:avLst/>
          </a:prstGeom>
        </p:spPr>
      </p:pic>
      <p:sp>
        <p:nvSpPr>
          <p:cNvPr id="3" name="Freeform 2"/>
          <p:cNvSpPr/>
          <p:nvPr/>
        </p:nvSpPr>
        <p:spPr>
          <a:xfrm flipV="1">
            <a:off x="-4219187" y="-31531"/>
            <a:ext cx="10867697" cy="6957848"/>
          </a:xfrm>
          <a:custGeom>
            <a:avLst/>
            <a:gdLst>
              <a:gd name="connsiteX0" fmla="*/ 5336628 w 8150773"/>
              <a:gd name="connsiteY0" fmla="*/ 0 h 5218386"/>
              <a:gd name="connsiteX1" fmla="*/ 0 w 8150773"/>
              <a:gd name="connsiteY1" fmla="*/ 0 h 5218386"/>
              <a:gd name="connsiteX2" fmla="*/ 0 w 8150773"/>
              <a:gd name="connsiteY2" fmla="*/ 5218386 h 5218386"/>
              <a:gd name="connsiteX3" fmla="*/ 8150773 w 8150773"/>
              <a:gd name="connsiteY3" fmla="*/ 5218386 h 5218386"/>
              <a:gd name="connsiteX4" fmla="*/ 5336628 w 8150773"/>
              <a:gd name="connsiteY4" fmla="*/ 0 h 52183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50773" h="5218386">
                <a:moveTo>
                  <a:pt x="5336628" y="0"/>
                </a:moveTo>
                <a:lnTo>
                  <a:pt x="0" y="0"/>
                </a:lnTo>
                <a:lnTo>
                  <a:pt x="0" y="5218386"/>
                </a:lnTo>
                <a:lnTo>
                  <a:pt x="8150773" y="5218386"/>
                </a:lnTo>
                <a:lnTo>
                  <a:pt x="5336628" y="0"/>
                </a:lnTo>
                <a:close/>
              </a:path>
            </a:pathLst>
          </a:custGeom>
          <a:solidFill>
            <a:srgbClr val="511C6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cxnSp>
        <p:nvCxnSpPr>
          <p:cNvPr id="5" name="Straight Connector 4"/>
          <p:cNvCxnSpPr/>
          <p:nvPr/>
        </p:nvCxnSpPr>
        <p:spPr>
          <a:xfrm flipV="1">
            <a:off x="2769834" y="-1538796"/>
            <a:ext cx="4675572" cy="8676443"/>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7" name="Title 1"/>
          <p:cNvSpPr txBox="1">
            <a:spLocks/>
          </p:cNvSpPr>
          <p:nvPr/>
        </p:nvSpPr>
        <p:spPr>
          <a:xfrm>
            <a:off x="172447" y="2261509"/>
            <a:ext cx="5387163" cy="2970963"/>
          </a:xfrm>
          <a:prstGeom prst="rect">
            <a:avLst/>
          </a:prstGeom>
        </p:spPr>
        <p:txBody>
          <a:bodyPr anchor="t" anchorCtr="0">
            <a:noAutofit/>
          </a:bodyPr>
          <a:lstStyle>
            <a:lvl1pPr algn="l" defTabSz="685800" rtl="0" eaLnBrk="1" latinLnBrk="0" hangingPunct="1">
              <a:lnSpc>
                <a:spcPct val="90000"/>
              </a:lnSpc>
              <a:spcBef>
                <a:spcPct val="0"/>
              </a:spcBef>
              <a:buNone/>
              <a:defRPr sz="3600" b="1" i="0" kern="1200">
                <a:solidFill>
                  <a:schemeClr val="bg1"/>
                </a:solidFill>
                <a:latin typeface="Avenir Next" charset="0"/>
                <a:ea typeface="Avenir Next" charset="0"/>
                <a:cs typeface="Avenir Next" charset="0"/>
              </a:defRPr>
            </a:lvl1pPr>
          </a:lstStyle>
          <a:p>
            <a:pPr>
              <a:lnSpc>
                <a:spcPct val="80000"/>
              </a:lnSpc>
            </a:pPr>
            <a:r>
              <a:rPr lang="en-US" sz="5333" dirty="0">
                <a:latin typeface="Baskerville" panose="02020502070401020303" pitchFamily="18" charset="0"/>
                <a:ea typeface="Baskerville" panose="02020502070401020303" pitchFamily="18" charset="0"/>
              </a:rPr>
              <a:t>Objectives</a:t>
            </a:r>
          </a:p>
        </p:txBody>
      </p:sp>
    </p:spTree>
    <p:extLst>
      <p:ext uri="{BB962C8B-B14F-4D97-AF65-F5344CB8AC3E}">
        <p14:creationId xmlns:p14="http://schemas.microsoft.com/office/powerpoint/2010/main" val="26652131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ext Placeholder 3"/>
          <p:cNvSpPr>
            <a:spLocks noGrp="1"/>
          </p:cNvSpPr>
          <p:nvPr>
            <p:ph type="body" sz="quarter" idx="4294967295"/>
          </p:nvPr>
        </p:nvSpPr>
        <p:spPr>
          <a:xfrm>
            <a:off x="802145" y="1934876"/>
            <a:ext cx="11035436" cy="4439224"/>
          </a:xfrm>
          <a:prstGeom prst="rect">
            <a:avLst/>
          </a:prstGeom>
        </p:spPr>
        <p:txBody>
          <a:bodyPr>
            <a:normAutofit lnSpcReduction="10000"/>
          </a:bodyPr>
          <a:lstStyle/>
          <a:p>
            <a:pPr marL="457189" indent="-457189">
              <a:lnSpc>
                <a:spcPct val="120000"/>
              </a:lnSpc>
              <a:buFont typeface="+mj-lt"/>
              <a:buAutoNum type="arabicPeriod"/>
            </a:pPr>
            <a:r>
              <a:rPr lang="en-GB" sz="2400" dirty="0">
                <a:latin typeface="Helvetica Neue" panose="02000503000000020004" pitchFamily="2" charset="0"/>
                <a:ea typeface="Helvetica Neue" panose="02000503000000020004" pitchFamily="2" charset="0"/>
                <a:cs typeface="Helvetica Neue" panose="02000503000000020004" pitchFamily="2" charset="0"/>
              </a:rPr>
              <a:t>To create a back-end application capable of simulating the Contract Whist game I’m familiar with.</a:t>
            </a:r>
          </a:p>
          <a:p>
            <a:pPr marL="457189" indent="-457189">
              <a:lnSpc>
                <a:spcPct val="120000"/>
              </a:lnSpc>
              <a:buFont typeface="+mj-lt"/>
              <a:buAutoNum type="arabicPeriod"/>
            </a:pPr>
            <a:r>
              <a:rPr lang="en-GB" sz="2400" dirty="0">
                <a:latin typeface="Helvetica Neue" panose="02000503000000020004" pitchFamily="2" charset="0"/>
                <a:ea typeface="Helvetica Neue" panose="02000503000000020004" pitchFamily="2" charset="0"/>
                <a:cs typeface="Helvetica Neue" panose="02000503000000020004" pitchFamily="2" charset="0"/>
              </a:rPr>
              <a:t>To create a user-friendly front-end in order to show the simulation as it runs, and allow the user to interact where appropriate</a:t>
            </a:r>
          </a:p>
          <a:p>
            <a:pPr marL="457189" indent="-457189">
              <a:lnSpc>
                <a:spcPct val="120000"/>
              </a:lnSpc>
              <a:buFont typeface="+mj-lt"/>
              <a:buAutoNum type="arabicPeriod"/>
            </a:pPr>
            <a:r>
              <a:rPr lang="en-GB" sz="2400" dirty="0">
                <a:latin typeface="Helvetica Neue" panose="02000503000000020004" pitchFamily="2" charset="0"/>
                <a:ea typeface="Helvetica Neue" panose="02000503000000020004" pitchFamily="2" charset="0"/>
                <a:cs typeface="Helvetica Neue" panose="02000503000000020004" pitchFamily="2" charset="0"/>
              </a:rPr>
              <a:t>To set up a web server to connect the front-end and back-end and to increase usability and exposure of the application</a:t>
            </a:r>
          </a:p>
          <a:p>
            <a:pPr marL="457189" indent="-457189">
              <a:lnSpc>
                <a:spcPct val="120000"/>
              </a:lnSpc>
              <a:buFont typeface="+mj-lt"/>
              <a:buAutoNum type="arabicPeriod"/>
            </a:pPr>
            <a:r>
              <a:rPr lang="en-GB" sz="2400" dirty="0">
                <a:latin typeface="Helvetica Neue" panose="02000503000000020004" pitchFamily="2" charset="0"/>
                <a:ea typeface="Helvetica Neue" panose="02000503000000020004" pitchFamily="2" charset="0"/>
                <a:cs typeface="Helvetica Neue" panose="02000503000000020004" pitchFamily="2" charset="0"/>
              </a:rPr>
              <a:t>To implement 5 distinct agents in order to compare strategy effectiveness</a:t>
            </a:r>
          </a:p>
          <a:p>
            <a:pPr marL="457189" indent="-457189">
              <a:lnSpc>
                <a:spcPct val="120000"/>
              </a:lnSpc>
              <a:buFont typeface="+mj-lt"/>
              <a:buAutoNum type="arabicPeriod"/>
            </a:pPr>
            <a:r>
              <a:rPr lang="en-GB" sz="2400" dirty="0">
                <a:latin typeface="Helvetica Neue" panose="02000503000000020004" pitchFamily="2" charset="0"/>
                <a:ea typeface="Helvetica Neue" panose="02000503000000020004" pitchFamily="2" charset="0"/>
                <a:cs typeface="Helvetica Neue" panose="02000503000000020004" pitchFamily="2" charset="0"/>
              </a:rPr>
              <a:t>To allow agents to predict the number of hands they’re going to win using a multi-class classifier, which I’ll elaborate on later in the presentation. </a:t>
            </a:r>
          </a:p>
          <a:p>
            <a:pPr marL="457189" indent="-457189">
              <a:buClr>
                <a:srgbClr val="00B2DD"/>
              </a:buClr>
              <a:buFont typeface="+mj-lt"/>
              <a:buAutoNum type="arabicPeriod"/>
            </a:pPr>
            <a:endParaRPr lang="en-US" sz="2400" dirty="0">
              <a:latin typeface="Helvetica Neue" panose="02000503000000020004" pitchFamily="2" charset="0"/>
              <a:ea typeface="Helvetica Neue" panose="02000503000000020004" pitchFamily="2" charset="0"/>
              <a:cs typeface="Helvetica Neue" panose="02000503000000020004" pitchFamily="2" charset="0"/>
            </a:endParaRPr>
          </a:p>
          <a:p>
            <a:pPr marL="457189" indent="-457189">
              <a:buClr>
                <a:srgbClr val="00B2DD"/>
              </a:buClr>
              <a:buFont typeface="+mj-lt"/>
              <a:buAutoNum type="arabicPeriod"/>
            </a:pPr>
            <a:endParaRPr lang="en-US" sz="24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7" name="Text Placeholder 4"/>
          <p:cNvSpPr>
            <a:spLocks noGrp="1"/>
          </p:cNvSpPr>
          <p:nvPr>
            <p:ph type="body" sz="quarter" idx="4294967295"/>
          </p:nvPr>
        </p:nvSpPr>
        <p:spPr>
          <a:xfrm>
            <a:off x="1178988" y="940260"/>
            <a:ext cx="7164912" cy="994616"/>
          </a:xfrm>
          <a:prstGeom prst="rect">
            <a:avLst/>
          </a:prstGeom>
        </p:spPr>
        <p:txBody>
          <a:bodyPr/>
          <a:lstStyle/>
          <a:p>
            <a:pPr marL="0" indent="0">
              <a:buNone/>
            </a:pPr>
            <a:r>
              <a:rPr lang="en-US" sz="4800" b="1" dirty="0">
                <a:solidFill>
                  <a:srgbClr val="511C6C"/>
                </a:solidFill>
                <a:latin typeface="Baskerville" panose="02020502070401020303" pitchFamily="18" charset="0"/>
                <a:ea typeface="Baskerville" panose="02020502070401020303" pitchFamily="18" charset="0"/>
              </a:rPr>
              <a:t>Objectives</a:t>
            </a:r>
          </a:p>
          <a:p>
            <a:endParaRPr lang="en-US" sz="4800" dirty="0">
              <a:solidFill>
                <a:srgbClr val="00B2DD"/>
              </a:solidFill>
            </a:endParaRPr>
          </a:p>
        </p:txBody>
      </p:sp>
    </p:spTree>
    <p:extLst>
      <p:ext uri="{BB962C8B-B14F-4D97-AF65-F5344CB8AC3E}">
        <p14:creationId xmlns:p14="http://schemas.microsoft.com/office/powerpoint/2010/main" val="3406193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57856B2-FD60-284B-AAFB-9978298976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96915" y="-49924"/>
            <a:ext cx="10440616" cy="6957848"/>
          </a:xfrm>
          <a:prstGeom prst="rect">
            <a:avLst/>
          </a:prstGeom>
          <a:solidFill>
            <a:schemeClr val="tx1"/>
          </a:solidFill>
        </p:spPr>
      </p:pic>
      <p:pic>
        <p:nvPicPr>
          <p:cNvPr id="9" name="Picture 8">
            <a:extLst>
              <a:ext uri="{FF2B5EF4-FFF2-40B4-BE49-F238E27FC236}">
                <a16:creationId xmlns:a16="http://schemas.microsoft.com/office/drawing/2014/main" id="{C2061001-22CF-A547-AE64-6B6A4127FA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63838" y="5537581"/>
            <a:ext cx="9372513" cy="1449750"/>
          </a:xfrm>
          <a:prstGeom prst="rect">
            <a:avLst/>
          </a:prstGeom>
        </p:spPr>
      </p:pic>
      <p:sp>
        <p:nvSpPr>
          <p:cNvPr id="3" name="Freeform 2"/>
          <p:cNvSpPr/>
          <p:nvPr/>
        </p:nvSpPr>
        <p:spPr>
          <a:xfrm flipV="1">
            <a:off x="-4219187" y="-31531"/>
            <a:ext cx="10867697" cy="6957848"/>
          </a:xfrm>
          <a:custGeom>
            <a:avLst/>
            <a:gdLst>
              <a:gd name="connsiteX0" fmla="*/ 5336628 w 8150773"/>
              <a:gd name="connsiteY0" fmla="*/ 0 h 5218386"/>
              <a:gd name="connsiteX1" fmla="*/ 0 w 8150773"/>
              <a:gd name="connsiteY1" fmla="*/ 0 h 5218386"/>
              <a:gd name="connsiteX2" fmla="*/ 0 w 8150773"/>
              <a:gd name="connsiteY2" fmla="*/ 5218386 h 5218386"/>
              <a:gd name="connsiteX3" fmla="*/ 8150773 w 8150773"/>
              <a:gd name="connsiteY3" fmla="*/ 5218386 h 5218386"/>
              <a:gd name="connsiteX4" fmla="*/ 5336628 w 8150773"/>
              <a:gd name="connsiteY4" fmla="*/ 0 h 52183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50773" h="5218386">
                <a:moveTo>
                  <a:pt x="5336628" y="0"/>
                </a:moveTo>
                <a:lnTo>
                  <a:pt x="0" y="0"/>
                </a:lnTo>
                <a:lnTo>
                  <a:pt x="0" y="5218386"/>
                </a:lnTo>
                <a:lnTo>
                  <a:pt x="8150773" y="5218386"/>
                </a:lnTo>
                <a:lnTo>
                  <a:pt x="5336628" y="0"/>
                </a:lnTo>
                <a:close/>
              </a:path>
            </a:pathLst>
          </a:custGeom>
          <a:solidFill>
            <a:srgbClr val="511C6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cxnSp>
        <p:nvCxnSpPr>
          <p:cNvPr id="5" name="Straight Connector 4"/>
          <p:cNvCxnSpPr/>
          <p:nvPr/>
        </p:nvCxnSpPr>
        <p:spPr>
          <a:xfrm flipV="1">
            <a:off x="2769834" y="-1538796"/>
            <a:ext cx="4675572" cy="8676443"/>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7" name="Title 1"/>
          <p:cNvSpPr txBox="1">
            <a:spLocks/>
          </p:cNvSpPr>
          <p:nvPr/>
        </p:nvSpPr>
        <p:spPr>
          <a:xfrm>
            <a:off x="172447" y="2261509"/>
            <a:ext cx="5387163" cy="2970963"/>
          </a:xfrm>
          <a:prstGeom prst="rect">
            <a:avLst/>
          </a:prstGeom>
        </p:spPr>
        <p:txBody>
          <a:bodyPr anchor="t" anchorCtr="0">
            <a:noAutofit/>
          </a:bodyPr>
          <a:lstStyle>
            <a:lvl1pPr algn="l" defTabSz="685800" rtl="0" eaLnBrk="1" latinLnBrk="0" hangingPunct="1">
              <a:lnSpc>
                <a:spcPct val="90000"/>
              </a:lnSpc>
              <a:spcBef>
                <a:spcPct val="0"/>
              </a:spcBef>
              <a:buNone/>
              <a:defRPr sz="3600" b="1" i="0" kern="1200">
                <a:solidFill>
                  <a:schemeClr val="bg1"/>
                </a:solidFill>
                <a:latin typeface="Avenir Next" charset="0"/>
                <a:ea typeface="Avenir Next" charset="0"/>
                <a:cs typeface="Avenir Next" charset="0"/>
              </a:defRPr>
            </a:lvl1pPr>
          </a:lstStyle>
          <a:p>
            <a:pPr>
              <a:lnSpc>
                <a:spcPct val="80000"/>
              </a:lnSpc>
            </a:pPr>
            <a:r>
              <a:rPr lang="en-US" sz="5333" dirty="0">
                <a:latin typeface="Baskerville" panose="02020502070401020303" pitchFamily="18" charset="0"/>
                <a:ea typeface="Baskerville" panose="02020502070401020303" pitchFamily="18" charset="0"/>
              </a:rPr>
              <a:t>System Overview</a:t>
            </a:r>
          </a:p>
        </p:txBody>
      </p:sp>
    </p:spTree>
    <p:extLst>
      <p:ext uri="{BB962C8B-B14F-4D97-AF65-F5344CB8AC3E}">
        <p14:creationId xmlns:p14="http://schemas.microsoft.com/office/powerpoint/2010/main" val="5882265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2FA8730-DFD1-ED4F-8427-495A30CF0F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96915" y="-49924"/>
            <a:ext cx="10440616" cy="6957848"/>
          </a:xfrm>
          <a:prstGeom prst="rect">
            <a:avLst/>
          </a:prstGeom>
          <a:solidFill>
            <a:schemeClr val="tx1"/>
          </a:solidFill>
        </p:spPr>
      </p:pic>
      <p:pic>
        <p:nvPicPr>
          <p:cNvPr id="8" name="Picture 7">
            <a:extLst>
              <a:ext uri="{FF2B5EF4-FFF2-40B4-BE49-F238E27FC236}">
                <a16:creationId xmlns:a16="http://schemas.microsoft.com/office/drawing/2014/main" id="{E6A93349-4158-AC45-834A-AD937F83E5C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63838" y="5537581"/>
            <a:ext cx="9372513" cy="1449750"/>
          </a:xfrm>
          <a:prstGeom prst="rect">
            <a:avLst/>
          </a:prstGeom>
        </p:spPr>
      </p:pic>
      <p:sp>
        <p:nvSpPr>
          <p:cNvPr id="3" name="Freeform 2"/>
          <p:cNvSpPr/>
          <p:nvPr/>
        </p:nvSpPr>
        <p:spPr>
          <a:xfrm flipV="1">
            <a:off x="-4219187" y="-31531"/>
            <a:ext cx="10867697" cy="6957848"/>
          </a:xfrm>
          <a:custGeom>
            <a:avLst/>
            <a:gdLst>
              <a:gd name="connsiteX0" fmla="*/ 5336628 w 8150773"/>
              <a:gd name="connsiteY0" fmla="*/ 0 h 5218386"/>
              <a:gd name="connsiteX1" fmla="*/ 0 w 8150773"/>
              <a:gd name="connsiteY1" fmla="*/ 0 h 5218386"/>
              <a:gd name="connsiteX2" fmla="*/ 0 w 8150773"/>
              <a:gd name="connsiteY2" fmla="*/ 5218386 h 5218386"/>
              <a:gd name="connsiteX3" fmla="*/ 8150773 w 8150773"/>
              <a:gd name="connsiteY3" fmla="*/ 5218386 h 5218386"/>
              <a:gd name="connsiteX4" fmla="*/ 5336628 w 8150773"/>
              <a:gd name="connsiteY4" fmla="*/ 0 h 52183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50773" h="5218386">
                <a:moveTo>
                  <a:pt x="5336628" y="0"/>
                </a:moveTo>
                <a:lnTo>
                  <a:pt x="0" y="0"/>
                </a:lnTo>
                <a:lnTo>
                  <a:pt x="0" y="5218386"/>
                </a:lnTo>
                <a:lnTo>
                  <a:pt x="8150773" y="5218386"/>
                </a:lnTo>
                <a:lnTo>
                  <a:pt x="5336628" y="0"/>
                </a:lnTo>
                <a:close/>
              </a:path>
            </a:pathLst>
          </a:custGeom>
          <a:solidFill>
            <a:srgbClr val="511C6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cxnSp>
        <p:nvCxnSpPr>
          <p:cNvPr id="5" name="Straight Connector 4"/>
          <p:cNvCxnSpPr/>
          <p:nvPr/>
        </p:nvCxnSpPr>
        <p:spPr>
          <a:xfrm flipV="1">
            <a:off x="2769834" y="-1538796"/>
            <a:ext cx="4675572" cy="8676443"/>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7" name="Title 1"/>
          <p:cNvSpPr txBox="1">
            <a:spLocks/>
          </p:cNvSpPr>
          <p:nvPr/>
        </p:nvSpPr>
        <p:spPr>
          <a:xfrm>
            <a:off x="172447" y="2261509"/>
            <a:ext cx="5387163" cy="2970963"/>
          </a:xfrm>
          <a:prstGeom prst="rect">
            <a:avLst/>
          </a:prstGeom>
        </p:spPr>
        <p:txBody>
          <a:bodyPr anchor="t" anchorCtr="0">
            <a:noAutofit/>
          </a:bodyPr>
          <a:lstStyle>
            <a:lvl1pPr algn="l" defTabSz="685800" rtl="0" eaLnBrk="1" latinLnBrk="0" hangingPunct="1">
              <a:lnSpc>
                <a:spcPct val="90000"/>
              </a:lnSpc>
              <a:spcBef>
                <a:spcPct val="0"/>
              </a:spcBef>
              <a:buNone/>
              <a:defRPr sz="3600" b="1" i="0" kern="1200">
                <a:solidFill>
                  <a:schemeClr val="bg1"/>
                </a:solidFill>
                <a:latin typeface="Avenir Next" charset="0"/>
                <a:ea typeface="Avenir Next" charset="0"/>
                <a:cs typeface="Avenir Next" charset="0"/>
              </a:defRPr>
            </a:lvl1pPr>
          </a:lstStyle>
          <a:p>
            <a:pPr>
              <a:lnSpc>
                <a:spcPct val="80000"/>
              </a:lnSpc>
            </a:pPr>
            <a:r>
              <a:rPr lang="en-US" sz="5333" dirty="0">
                <a:latin typeface="Baskerville" panose="02020502070401020303" pitchFamily="18" charset="0"/>
                <a:ea typeface="Baskerville" panose="02020502070401020303" pitchFamily="18" charset="0"/>
              </a:rPr>
              <a:t>Introduction</a:t>
            </a:r>
          </a:p>
        </p:txBody>
      </p:sp>
    </p:spTree>
    <p:extLst>
      <p:ext uri="{BB962C8B-B14F-4D97-AF65-F5344CB8AC3E}">
        <p14:creationId xmlns:p14="http://schemas.microsoft.com/office/powerpoint/2010/main" val="34875151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ext Placeholder 3"/>
          <p:cNvSpPr>
            <a:spLocks noGrp="1"/>
          </p:cNvSpPr>
          <p:nvPr>
            <p:ph type="body" sz="quarter" idx="4294967295"/>
          </p:nvPr>
        </p:nvSpPr>
        <p:spPr>
          <a:xfrm>
            <a:off x="1178988" y="2351436"/>
            <a:ext cx="9314840" cy="3665541"/>
          </a:xfrm>
          <a:prstGeom prst="rect">
            <a:avLst/>
          </a:prstGeom>
        </p:spPr>
        <p:txBody>
          <a:bodyPr/>
          <a:lstStyle/>
          <a:p>
            <a:pPr>
              <a:lnSpc>
                <a:spcPct val="120000"/>
              </a:lnSpc>
              <a:buClr>
                <a:srgbClr val="511C6C"/>
              </a:buClr>
            </a:pPr>
            <a:r>
              <a:rPr lang="en-US" dirty="0">
                <a:latin typeface="Helvetica Neue" panose="02000503000000020004" pitchFamily="2" charset="0"/>
                <a:ea typeface="Helvetica Neue" panose="02000503000000020004" pitchFamily="2" charset="0"/>
                <a:cs typeface="Helvetica Neue" panose="02000503000000020004" pitchFamily="2" charset="0"/>
              </a:rPr>
              <a:t>Back-end game code built in Java</a:t>
            </a:r>
          </a:p>
          <a:p>
            <a:pPr>
              <a:lnSpc>
                <a:spcPct val="120000"/>
              </a:lnSpc>
              <a:buClr>
                <a:srgbClr val="511C6C"/>
              </a:buClr>
            </a:pPr>
            <a:r>
              <a:rPr lang="en-US" dirty="0">
                <a:latin typeface="Helvetica Neue" panose="02000503000000020004" pitchFamily="2" charset="0"/>
                <a:ea typeface="Helvetica Neue" panose="02000503000000020004" pitchFamily="2" charset="0"/>
                <a:cs typeface="Helvetica Neue" panose="02000503000000020004" pitchFamily="2" charset="0"/>
              </a:rPr>
              <a:t>Web server running on the Java Framework: Spark</a:t>
            </a:r>
          </a:p>
          <a:p>
            <a:pPr>
              <a:lnSpc>
                <a:spcPct val="120000"/>
              </a:lnSpc>
              <a:buClr>
                <a:srgbClr val="511C6C"/>
              </a:buClr>
            </a:pPr>
            <a:r>
              <a:rPr lang="en-US" dirty="0">
                <a:latin typeface="Helvetica Neue" panose="02000503000000020004" pitchFamily="2" charset="0"/>
                <a:ea typeface="Helvetica Neue" panose="02000503000000020004" pitchFamily="2" charset="0"/>
                <a:cs typeface="Helvetica Neue" panose="02000503000000020004" pitchFamily="2" charset="0"/>
              </a:rPr>
              <a:t>Front end built in HTML, CSS and JS</a:t>
            </a:r>
          </a:p>
          <a:p>
            <a:pPr>
              <a:lnSpc>
                <a:spcPct val="120000"/>
              </a:lnSpc>
              <a:buClr>
                <a:srgbClr val="511C6C"/>
              </a:buClr>
            </a:pPr>
            <a:r>
              <a:rPr lang="en-US" dirty="0">
                <a:latin typeface="Helvetica Neue" panose="02000503000000020004" pitchFamily="2" charset="0"/>
                <a:ea typeface="Helvetica Neue" panose="02000503000000020004" pitchFamily="2" charset="0"/>
                <a:cs typeface="Helvetica Neue" panose="02000503000000020004" pitchFamily="2" charset="0"/>
              </a:rPr>
              <a:t>Game code engineered as thread safe to facilitate concurrency</a:t>
            </a:r>
          </a:p>
          <a:p>
            <a:pPr>
              <a:lnSpc>
                <a:spcPct val="120000"/>
              </a:lnSpc>
              <a:buClr>
                <a:srgbClr val="00B2DD"/>
              </a:buClr>
            </a:pPr>
            <a:endParaRPr lang="en-US" dirty="0">
              <a:latin typeface="+mn-lt"/>
            </a:endParaRPr>
          </a:p>
          <a:p>
            <a:pPr>
              <a:lnSpc>
                <a:spcPct val="120000"/>
              </a:lnSpc>
              <a:buClr>
                <a:srgbClr val="00B2DD"/>
              </a:buClr>
            </a:pPr>
            <a:endParaRPr lang="en-US" dirty="0">
              <a:latin typeface="+mn-lt"/>
            </a:endParaRPr>
          </a:p>
        </p:txBody>
      </p:sp>
      <p:sp>
        <p:nvSpPr>
          <p:cNvPr id="7" name="Text Placeholder 4"/>
          <p:cNvSpPr>
            <a:spLocks noGrp="1"/>
          </p:cNvSpPr>
          <p:nvPr>
            <p:ph type="body" sz="quarter" idx="4294967295"/>
          </p:nvPr>
        </p:nvSpPr>
        <p:spPr>
          <a:xfrm>
            <a:off x="1178988" y="940260"/>
            <a:ext cx="7164912" cy="994616"/>
          </a:xfrm>
          <a:prstGeom prst="rect">
            <a:avLst/>
          </a:prstGeom>
        </p:spPr>
        <p:txBody>
          <a:bodyPr/>
          <a:lstStyle/>
          <a:p>
            <a:pPr marL="0" indent="0">
              <a:buNone/>
            </a:pPr>
            <a:r>
              <a:rPr lang="en-US" sz="4800" b="1" dirty="0">
                <a:solidFill>
                  <a:srgbClr val="511C6C"/>
                </a:solidFill>
                <a:latin typeface="Baskerville" panose="02020502070401020303" pitchFamily="18" charset="0"/>
                <a:ea typeface="Baskerville" panose="02020502070401020303" pitchFamily="18" charset="0"/>
              </a:rPr>
              <a:t>Development</a:t>
            </a:r>
          </a:p>
          <a:p>
            <a:endParaRPr lang="en-US" sz="4800" dirty="0">
              <a:solidFill>
                <a:srgbClr val="00B2DD"/>
              </a:solidFill>
            </a:endParaRPr>
          </a:p>
        </p:txBody>
      </p:sp>
    </p:spTree>
    <p:extLst>
      <p:ext uri="{BB962C8B-B14F-4D97-AF65-F5344CB8AC3E}">
        <p14:creationId xmlns:p14="http://schemas.microsoft.com/office/powerpoint/2010/main" val="32517730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ext Placeholder 3"/>
          <p:cNvSpPr>
            <a:spLocks noGrp="1"/>
          </p:cNvSpPr>
          <p:nvPr>
            <p:ph type="body" sz="quarter" idx="4294967295"/>
          </p:nvPr>
        </p:nvSpPr>
        <p:spPr>
          <a:xfrm>
            <a:off x="1178989" y="2351436"/>
            <a:ext cx="8661697" cy="3665541"/>
          </a:xfrm>
          <a:prstGeom prst="rect">
            <a:avLst/>
          </a:prstGeom>
        </p:spPr>
        <p:txBody>
          <a:bodyPr/>
          <a:lstStyle/>
          <a:p>
            <a:pPr>
              <a:buClr>
                <a:srgbClr val="511C6C"/>
              </a:buClr>
            </a:pPr>
            <a:r>
              <a:rPr lang="en-US" dirty="0">
                <a:latin typeface="Helvetica Neue" panose="02000503000000020004" pitchFamily="2" charset="0"/>
                <a:ea typeface="Helvetica Neue" panose="02000503000000020004" pitchFamily="2" charset="0"/>
                <a:cs typeface="Helvetica Neue" panose="02000503000000020004" pitchFamily="2" charset="0"/>
              </a:rPr>
              <a:t>“The process of a computer improving its performance by learning from past experiences”</a:t>
            </a:r>
          </a:p>
          <a:p>
            <a:pPr>
              <a:buClr>
                <a:srgbClr val="511C6C"/>
              </a:buClr>
            </a:pPr>
            <a:r>
              <a:rPr lang="en-US" dirty="0">
                <a:latin typeface="Helvetica Neue" panose="02000503000000020004" pitchFamily="2" charset="0"/>
                <a:ea typeface="Helvetica Neue" panose="02000503000000020004" pitchFamily="2" charset="0"/>
                <a:cs typeface="Helvetica Neue" panose="02000503000000020004" pitchFamily="2" charset="0"/>
              </a:rPr>
              <a:t>The prediction stage required a way of predicting how many hands an agent would based only on past data.</a:t>
            </a:r>
          </a:p>
          <a:p>
            <a:pPr>
              <a:buClr>
                <a:srgbClr val="511C6C"/>
              </a:buClr>
            </a:pPr>
            <a:r>
              <a:rPr lang="en-US" dirty="0">
                <a:latin typeface="Helvetica Neue" panose="02000503000000020004" pitchFamily="2" charset="0"/>
                <a:ea typeface="Helvetica Neue" panose="02000503000000020004" pitchFamily="2" charset="0"/>
                <a:cs typeface="Helvetica Neue" panose="02000503000000020004" pitchFamily="2" charset="0"/>
              </a:rPr>
              <a:t>Many different machine learning options, but Classification is the one most suitable for this task</a:t>
            </a:r>
          </a:p>
          <a:p>
            <a:pPr>
              <a:buClr>
                <a:srgbClr val="00B2DD"/>
              </a:buClr>
            </a:pPr>
            <a:endParaRPr lang="en-US" dirty="0">
              <a:latin typeface="+mn-lt"/>
            </a:endParaRPr>
          </a:p>
          <a:p>
            <a:pPr>
              <a:buClr>
                <a:srgbClr val="00B2DD"/>
              </a:buClr>
            </a:pPr>
            <a:endParaRPr lang="en-US" dirty="0">
              <a:latin typeface="+mn-lt"/>
            </a:endParaRPr>
          </a:p>
        </p:txBody>
      </p:sp>
      <p:sp>
        <p:nvSpPr>
          <p:cNvPr id="7" name="Text Placeholder 4"/>
          <p:cNvSpPr>
            <a:spLocks noGrp="1"/>
          </p:cNvSpPr>
          <p:nvPr>
            <p:ph type="body" sz="quarter" idx="4294967295"/>
          </p:nvPr>
        </p:nvSpPr>
        <p:spPr>
          <a:xfrm>
            <a:off x="1178988" y="940260"/>
            <a:ext cx="7164912" cy="994616"/>
          </a:xfrm>
          <a:prstGeom prst="rect">
            <a:avLst/>
          </a:prstGeom>
        </p:spPr>
        <p:txBody>
          <a:bodyPr/>
          <a:lstStyle/>
          <a:p>
            <a:pPr marL="0" indent="0">
              <a:buNone/>
            </a:pPr>
            <a:r>
              <a:rPr lang="en-US" sz="4800" b="1" dirty="0">
                <a:solidFill>
                  <a:srgbClr val="511C6C"/>
                </a:solidFill>
                <a:latin typeface="Baskerville" panose="02020502070401020303" pitchFamily="18" charset="0"/>
                <a:ea typeface="Baskerville" panose="02020502070401020303" pitchFamily="18" charset="0"/>
              </a:rPr>
              <a:t>Machine Learning</a:t>
            </a:r>
          </a:p>
          <a:p>
            <a:endParaRPr lang="en-US" sz="4800" dirty="0">
              <a:solidFill>
                <a:srgbClr val="00B2DD"/>
              </a:solidFill>
            </a:endParaRPr>
          </a:p>
        </p:txBody>
      </p:sp>
    </p:spTree>
    <p:extLst>
      <p:ext uri="{BB962C8B-B14F-4D97-AF65-F5344CB8AC3E}">
        <p14:creationId xmlns:p14="http://schemas.microsoft.com/office/powerpoint/2010/main" val="3534253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ext Placeholder 3"/>
          <p:cNvSpPr>
            <a:spLocks noGrp="1"/>
          </p:cNvSpPr>
          <p:nvPr>
            <p:ph type="body" sz="quarter" idx="4294967295"/>
          </p:nvPr>
        </p:nvSpPr>
        <p:spPr>
          <a:xfrm>
            <a:off x="1178989" y="2075666"/>
            <a:ext cx="8147119" cy="3665541"/>
          </a:xfrm>
          <a:prstGeom prst="rect">
            <a:avLst/>
          </a:prstGeom>
        </p:spPr>
        <p:txBody>
          <a:bodyPr>
            <a:normAutofit fontScale="92500" lnSpcReduction="10000"/>
          </a:bodyPr>
          <a:lstStyle/>
          <a:p>
            <a:pPr>
              <a:lnSpc>
                <a:spcPct val="120000"/>
              </a:lnSpc>
              <a:buClr>
                <a:srgbClr val="511C6C"/>
              </a:buClr>
            </a:pPr>
            <a:r>
              <a:rPr lang="en-US" dirty="0">
                <a:latin typeface="Helvetica Neue" panose="02000503000000020004" pitchFamily="2" charset="0"/>
                <a:ea typeface="Helvetica Neue" panose="02000503000000020004" pitchFamily="2" charset="0"/>
                <a:cs typeface="Helvetica Neue" panose="02000503000000020004" pitchFamily="2" charset="0"/>
              </a:rPr>
              <a:t>“The process of defining distinct, non-overlapping classes that a dataset fits into and assigning unseen data into a class”</a:t>
            </a:r>
          </a:p>
          <a:p>
            <a:pPr>
              <a:lnSpc>
                <a:spcPct val="120000"/>
              </a:lnSpc>
              <a:buClr>
                <a:srgbClr val="511C6C"/>
              </a:buClr>
            </a:pPr>
            <a:r>
              <a:rPr lang="en-US" dirty="0">
                <a:latin typeface="Helvetica Neue" panose="02000503000000020004" pitchFamily="2" charset="0"/>
                <a:ea typeface="Helvetica Neue" panose="02000503000000020004" pitchFamily="2" charset="0"/>
                <a:cs typeface="Helvetica Neue" panose="02000503000000020004" pitchFamily="2" charset="0"/>
              </a:rPr>
              <a:t>Classifier is trained using a </a:t>
            </a:r>
            <a:r>
              <a:rPr lang="en-US" i="1" dirty="0">
                <a:latin typeface="Helvetica Neue" panose="02000503000000020004" pitchFamily="2" charset="0"/>
                <a:ea typeface="Helvetica Neue" panose="02000503000000020004" pitchFamily="2" charset="0"/>
                <a:cs typeface="Helvetica Neue" panose="02000503000000020004" pitchFamily="2" charset="0"/>
              </a:rPr>
              <a:t>training set</a:t>
            </a:r>
          </a:p>
          <a:p>
            <a:pPr>
              <a:lnSpc>
                <a:spcPct val="120000"/>
              </a:lnSpc>
              <a:buClr>
                <a:srgbClr val="511C6C"/>
              </a:buClr>
            </a:pPr>
            <a:r>
              <a:rPr lang="en-US" dirty="0">
                <a:latin typeface="Helvetica Neue" panose="02000503000000020004" pitchFamily="2" charset="0"/>
                <a:ea typeface="Helvetica Neue" panose="02000503000000020004" pitchFamily="2" charset="0"/>
                <a:cs typeface="Helvetica Neue" panose="02000503000000020004" pitchFamily="2" charset="0"/>
              </a:rPr>
              <a:t>Then tested using an unseen </a:t>
            </a:r>
            <a:r>
              <a:rPr lang="en-US" i="1" dirty="0">
                <a:latin typeface="Helvetica Neue" panose="02000503000000020004" pitchFamily="2" charset="0"/>
                <a:ea typeface="Helvetica Neue" panose="02000503000000020004" pitchFamily="2" charset="0"/>
                <a:cs typeface="Helvetica Neue" panose="02000503000000020004" pitchFamily="2" charset="0"/>
              </a:rPr>
              <a:t>test set</a:t>
            </a:r>
          </a:p>
          <a:p>
            <a:pPr>
              <a:lnSpc>
                <a:spcPct val="120000"/>
              </a:lnSpc>
              <a:buClr>
                <a:srgbClr val="511C6C"/>
              </a:buClr>
            </a:pPr>
            <a:r>
              <a:rPr lang="en-US" i="1" dirty="0">
                <a:latin typeface="Helvetica Neue" panose="02000503000000020004" pitchFamily="2" charset="0"/>
                <a:ea typeface="Helvetica Neue" panose="02000503000000020004" pitchFamily="2" charset="0"/>
                <a:cs typeface="Helvetica Neue" panose="02000503000000020004" pitchFamily="2" charset="0"/>
              </a:rPr>
              <a:t>Features </a:t>
            </a:r>
            <a:r>
              <a:rPr lang="en-US" dirty="0">
                <a:latin typeface="Helvetica Neue" panose="02000503000000020004" pitchFamily="2" charset="0"/>
                <a:ea typeface="Helvetica Neue" panose="02000503000000020004" pitchFamily="2" charset="0"/>
                <a:cs typeface="Helvetica Neue" panose="02000503000000020004" pitchFamily="2" charset="0"/>
              </a:rPr>
              <a:t>are the significant attributes that contribute to a classification</a:t>
            </a:r>
            <a:endParaRPr lang="en-US" i="1" dirty="0">
              <a:latin typeface="Helvetica Neue" panose="02000503000000020004" pitchFamily="2" charset="0"/>
              <a:ea typeface="Helvetica Neue" panose="02000503000000020004" pitchFamily="2" charset="0"/>
              <a:cs typeface="Helvetica Neue" panose="02000503000000020004" pitchFamily="2" charset="0"/>
            </a:endParaRPr>
          </a:p>
          <a:p>
            <a:pPr>
              <a:lnSpc>
                <a:spcPct val="120000"/>
              </a:lnSpc>
              <a:buClr>
                <a:srgbClr val="511C6C"/>
              </a:buClr>
            </a:pPr>
            <a:endParaRPr lang="en-US" dirty="0">
              <a:latin typeface="Helvetica Neue" panose="02000503000000020004" pitchFamily="2" charset="0"/>
              <a:ea typeface="Helvetica Neue" panose="02000503000000020004" pitchFamily="2" charset="0"/>
              <a:cs typeface="Helvetica Neue" panose="02000503000000020004" pitchFamily="2" charset="0"/>
            </a:endParaRPr>
          </a:p>
          <a:p>
            <a:pPr>
              <a:lnSpc>
                <a:spcPct val="120000"/>
              </a:lnSpc>
              <a:buClr>
                <a:srgbClr val="00B2DD"/>
              </a:buClr>
            </a:pPr>
            <a:endParaRPr lang="en-US" dirty="0">
              <a:latin typeface="+mn-lt"/>
            </a:endParaRPr>
          </a:p>
          <a:p>
            <a:pPr>
              <a:lnSpc>
                <a:spcPct val="120000"/>
              </a:lnSpc>
              <a:buClr>
                <a:srgbClr val="00B2DD"/>
              </a:buClr>
            </a:pPr>
            <a:endParaRPr lang="en-US" dirty="0">
              <a:latin typeface="+mn-lt"/>
            </a:endParaRPr>
          </a:p>
        </p:txBody>
      </p:sp>
      <p:sp>
        <p:nvSpPr>
          <p:cNvPr id="7" name="Text Placeholder 4"/>
          <p:cNvSpPr>
            <a:spLocks noGrp="1"/>
          </p:cNvSpPr>
          <p:nvPr>
            <p:ph type="body" sz="quarter" idx="4294967295"/>
          </p:nvPr>
        </p:nvSpPr>
        <p:spPr>
          <a:xfrm>
            <a:off x="1178988" y="940260"/>
            <a:ext cx="7164912" cy="994616"/>
          </a:xfrm>
          <a:prstGeom prst="rect">
            <a:avLst/>
          </a:prstGeom>
        </p:spPr>
        <p:txBody>
          <a:bodyPr/>
          <a:lstStyle/>
          <a:p>
            <a:pPr marL="0" indent="0">
              <a:buNone/>
            </a:pPr>
            <a:r>
              <a:rPr lang="en-US" sz="4800" b="1" dirty="0">
                <a:solidFill>
                  <a:srgbClr val="511C6C"/>
                </a:solidFill>
                <a:latin typeface="Baskerville" panose="02020502070401020303" pitchFamily="18" charset="0"/>
                <a:ea typeface="Baskerville" panose="02020502070401020303" pitchFamily="18" charset="0"/>
              </a:rPr>
              <a:t>Classification</a:t>
            </a:r>
          </a:p>
          <a:p>
            <a:endParaRPr lang="en-US" sz="4800" dirty="0">
              <a:solidFill>
                <a:srgbClr val="00B2DD"/>
              </a:solidFill>
            </a:endParaRPr>
          </a:p>
        </p:txBody>
      </p:sp>
    </p:spTree>
    <p:extLst>
      <p:ext uri="{BB962C8B-B14F-4D97-AF65-F5344CB8AC3E}">
        <p14:creationId xmlns:p14="http://schemas.microsoft.com/office/powerpoint/2010/main" val="33036843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ext Placeholder 3"/>
          <p:cNvSpPr>
            <a:spLocks noGrp="1"/>
          </p:cNvSpPr>
          <p:nvPr>
            <p:ph type="body" sz="quarter" idx="4294967295"/>
          </p:nvPr>
        </p:nvSpPr>
        <p:spPr>
          <a:xfrm>
            <a:off x="975788" y="1934876"/>
            <a:ext cx="10577584" cy="3665541"/>
          </a:xfrm>
          <a:prstGeom prst="rect">
            <a:avLst/>
          </a:prstGeom>
        </p:spPr>
        <p:txBody>
          <a:bodyPr>
            <a:normAutofit fontScale="92500" lnSpcReduction="10000"/>
          </a:bodyPr>
          <a:lstStyle/>
          <a:p>
            <a:pPr>
              <a:lnSpc>
                <a:spcPct val="120000"/>
              </a:lnSpc>
              <a:buClr>
                <a:srgbClr val="511C6C"/>
              </a:buClr>
            </a:pPr>
            <a:r>
              <a:rPr lang="en-US" sz="2400" dirty="0">
                <a:latin typeface="Helvetica Neue" panose="02000503000000020004" pitchFamily="2" charset="0"/>
                <a:ea typeface="Helvetica Neue" panose="02000503000000020004" pitchFamily="2" charset="0"/>
                <a:cs typeface="Helvetica Neue" panose="02000503000000020004" pitchFamily="2" charset="0"/>
              </a:rPr>
              <a:t>“</a:t>
            </a:r>
            <a:r>
              <a:rPr lang="en-US" sz="2400" i="1" dirty="0">
                <a:latin typeface="Helvetica Neue" panose="02000503000000020004" pitchFamily="2" charset="0"/>
                <a:ea typeface="Helvetica Neue" panose="02000503000000020004" pitchFamily="2" charset="0"/>
                <a:cs typeface="Helvetica Neue" panose="02000503000000020004" pitchFamily="2" charset="0"/>
              </a:rPr>
              <a:t>Solves pattern recognition problems by mapping the data into a higher dimensional input space and constructing an optimal separating hyperplane</a:t>
            </a:r>
            <a:r>
              <a:rPr lang="en-US" sz="2400" dirty="0">
                <a:latin typeface="Helvetica Neue" panose="02000503000000020004" pitchFamily="2" charset="0"/>
                <a:ea typeface="Helvetica Neue" panose="02000503000000020004" pitchFamily="2" charset="0"/>
                <a:cs typeface="Helvetica Neue" panose="02000503000000020004" pitchFamily="2" charset="0"/>
              </a:rPr>
              <a:t>” [13]</a:t>
            </a:r>
          </a:p>
          <a:p>
            <a:pPr>
              <a:lnSpc>
                <a:spcPct val="120000"/>
              </a:lnSpc>
              <a:buClr>
                <a:srgbClr val="511C6C"/>
              </a:buClr>
            </a:pPr>
            <a:r>
              <a:rPr lang="en-US" sz="2400" dirty="0">
                <a:latin typeface="Helvetica Neue" panose="02000503000000020004" pitchFamily="2" charset="0"/>
                <a:ea typeface="Helvetica Neue" panose="02000503000000020004" pitchFamily="2" charset="0"/>
                <a:cs typeface="Helvetica Neue" panose="02000503000000020004" pitchFamily="2" charset="0"/>
              </a:rPr>
              <a:t>Efficient at classifying linear attributes</a:t>
            </a:r>
          </a:p>
          <a:p>
            <a:pPr>
              <a:lnSpc>
                <a:spcPct val="120000"/>
              </a:lnSpc>
              <a:buClr>
                <a:srgbClr val="511C6C"/>
              </a:buClr>
            </a:pPr>
            <a:r>
              <a:rPr lang="en-US" sz="2400" dirty="0">
                <a:latin typeface="Helvetica Neue" panose="02000503000000020004" pitchFamily="2" charset="0"/>
                <a:ea typeface="Helvetica Neue" panose="02000503000000020004" pitchFamily="2" charset="0"/>
                <a:cs typeface="Helvetica Neue" panose="02000503000000020004" pitchFamily="2" charset="0"/>
              </a:rPr>
              <a:t>The parameter </a:t>
            </a:r>
            <a:r>
              <a:rPr lang="en-US" sz="2400" i="1" dirty="0">
                <a:latin typeface="Helvetica Neue" panose="02000503000000020004" pitchFamily="2" charset="0"/>
                <a:ea typeface="Helvetica Neue" panose="02000503000000020004" pitchFamily="2" charset="0"/>
                <a:cs typeface="Helvetica Neue" panose="02000503000000020004" pitchFamily="2" charset="0"/>
              </a:rPr>
              <a:t>c</a:t>
            </a:r>
            <a:r>
              <a:rPr lang="en-US" sz="2400" dirty="0">
                <a:latin typeface="Helvetica Neue" panose="02000503000000020004" pitchFamily="2" charset="0"/>
                <a:ea typeface="Helvetica Neue" panose="02000503000000020004" pitchFamily="2" charset="0"/>
                <a:cs typeface="Helvetica Neue" panose="02000503000000020004" pitchFamily="2" charset="0"/>
              </a:rPr>
              <a:t> </a:t>
            </a:r>
            <a:r>
              <a:rPr lang="en-GB" sz="2400" dirty="0">
                <a:latin typeface="Helvetica Neue" panose="02000503000000020004" pitchFamily="2" charset="0"/>
                <a:ea typeface="Helvetica Neue" panose="02000503000000020004" pitchFamily="2" charset="0"/>
                <a:cs typeface="Helvetica Neue" panose="02000503000000020004" pitchFamily="2" charset="0"/>
              </a:rPr>
              <a:t>represents the trade-off between a large minimum margin between points and classes and correct separation of instances between classes [12] </a:t>
            </a:r>
            <a:endParaRPr lang="en-US" sz="2400" dirty="0">
              <a:latin typeface="Helvetica Neue" panose="02000503000000020004" pitchFamily="2" charset="0"/>
              <a:ea typeface="Helvetica Neue" panose="02000503000000020004" pitchFamily="2" charset="0"/>
              <a:cs typeface="Helvetica Neue" panose="02000503000000020004" pitchFamily="2" charset="0"/>
            </a:endParaRPr>
          </a:p>
          <a:p>
            <a:pPr>
              <a:lnSpc>
                <a:spcPct val="120000"/>
              </a:lnSpc>
              <a:buClr>
                <a:srgbClr val="511C6C"/>
              </a:buClr>
            </a:pPr>
            <a:r>
              <a:rPr lang="en-US" sz="2400" dirty="0">
                <a:latin typeface="Helvetica Neue" panose="02000503000000020004" pitchFamily="2" charset="0"/>
                <a:ea typeface="Helvetica Neue" panose="02000503000000020004" pitchFamily="2" charset="0"/>
                <a:cs typeface="Helvetica Neue" panose="02000503000000020004" pitchFamily="2" charset="0"/>
              </a:rPr>
              <a:t>Use of Self </a:t>
            </a:r>
            <a:r>
              <a:rPr lang="en-US" sz="2400" dirty="0" err="1">
                <a:latin typeface="Helvetica Neue" panose="02000503000000020004" pitchFamily="2" charset="0"/>
                <a:ea typeface="Helvetica Neue" panose="02000503000000020004" pitchFamily="2" charset="0"/>
                <a:cs typeface="Helvetica Neue" panose="02000503000000020004" pitchFamily="2" charset="0"/>
              </a:rPr>
              <a:t>Optimising</a:t>
            </a:r>
            <a:r>
              <a:rPr lang="en-US" sz="2400" dirty="0">
                <a:latin typeface="Helvetica Neue" panose="02000503000000020004" pitchFamily="2" charset="0"/>
                <a:ea typeface="Helvetica Neue" panose="02000503000000020004" pitchFamily="2" charset="0"/>
                <a:cs typeface="Helvetica Neue" panose="02000503000000020004" pitchFamily="2" charset="0"/>
              </a:rPr>
              <a:t> variant that </a:t>
            </a:r>
            <a:r>
              <a:rPr lang="en-US" sz="2400" dirty="0" err="1">
                <a:latin typeface="Helvetica Neue" panose="02000503000000020004" pitchFamily="2" charset="0"/>
                <a:ea typeface="Helvetica Neue" panose="02000503000000020004" pitchFamily="2" charset="0"/>
                <a:cs typeface="Helvetica Neue" panose="02000503000000020004" pitchFamily="2" charset="0"/>
              </a:rPr>
              <a:t>optimises</a:t>
            </a:r>
            <a:r>
              <a:rPr lang="en-US" sz="2400" dirty="0">
                <a:latin typeface="Helvetica Neue" panose="02000503000000020004" pitchFamily="2" charset="0"/>
                <a:ea typeface="Helvetica Neue" panose="02000503000000020004" pitchFamily="2" charset="0"/>
                <a:cs typeface="Helvetica Neue" panose="02000503000000020004" pitchFamily="2" charset="0"/>
              </a:rPr>
              <a:t> the parameter </a:t>
            </a:r>
            <a:r>
              <a:rPr lang="en-US" sz="2400" i="1" dirty="0">
                <a:latin typeface="Helvetica Neue" panose="02000503000000020004" pitchFamily="2" charset="0"/>
                <a:ea typeface="Helvetica Neue" panose="02000503000000020004" pitchFamily="2" charset="0"/>
                <a:cs typeface="Helvetica Neue" panose="02000503000000020004" pitchFamily="2" charset="0"/>
              </a:rPr>
              <a:t>c</a:t>
            </a:r>
            <a:r>
              <a:rPr lang="en-US" sz="2400" dirty="0">
                <a:latin typeface="Helvetica Neue" panose="02000503000000020004" pitchFamily="2" charset="0"/>
                <a:ea typeface="Helvetica Neue" panose="02000503000000020004" pitchFamily="2" charset="0"/>
                <a:cs typeface="Helvetica Neue" panose="02000503000000020004" pitchFamily="2" charset="0"/>
              </a:rPr>
              <a:t> with a focus on accuracy</a:t>
            </a:r>
          </a:p>
          <a:p>
            <a:pPr marL="0" indent="0">
              <a:lnSpc>
                <a:spcPct val="120000"/>
              </a:lnSpc>
              <a:buClr>
                <a:srgbClr val="511C6C"/>
              </a:buClr>
              <a:buNone/>
            </a:pPr>
            <a:endParaRPr lang="en-US" sz="2400" dirty="0">
              <a:latin typeface="Helvetica Neue" panose="02000503000000020004" pitchFamily="2" charset="0"/>
              <a:ea typeface="Helvetica Neue" panose="02000503000000020004" pitchFamily="2" charset="0"/>
              <a:cs typeface="Helvetica Neue" panose="02000503000000020004" pitchFamily="2" charset="0"/>
            </a:endParaRPr>
          </a:p>
          <a:p>
            <a:pPr>
              <a:lnSpc>
                <a:spcPct val="120000"/>
              </a:lnSpc>
              <a:buClr>
                <a:srgbClr val="00B2DD"/>
              </a:buClr>
            </a:pPr>
            <a:endParaRPr lang="en-US" sz="2400" dirty="0">
              <a:latin typeface="Helvetica Neue" panose="02000503000000020004" pitchFamily="2" charset="0"/>
              <a:ea typeface="Helvetica Neue" panose="02000503000000020004" pitchFamily="2" charset="0"/>
              <a:cs typeface="Helvetica Neue" panose="02000503000000020004" pitchFamily="2" charset="0"/>
            </a:endParaRPr>
          </a:p>
          <a:p>
            <a:pPr>
              <a:lnSpc>
                <a:spcPct val="120000"/>
              </a:lnSpc>
              <a:buClr>
                <a:srgbClr val="00B2DD"/>
              </a:buClr>
            </a:pPr>
            <a:endParaRPr lang="en-US" sz="24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7" name="Text Placeholder 4"/>
          <p:cNvSpPr>
            <a:spLocks noGrp="1"/>
          </p:cNvSpPr>
          <p:nvPr>
            <p:ph type="body" sz="quarter" idx="4294967295"/>
          </p:nvPr>
        </p:nvSpPr>
        <p:spPr>
          <a:xfrm>
            <a:off x="1178988" y="940260"/>
            <a:ext cx="7298705" cy="994616"/>
          </a:xfrm>
          <a:prstGeom prst="rect">
            <a:avLst/>
          </a:prstGeom>
        </p:spPr>
        <p:txBody>
          <a:bodyPr/>
          <a:lstStyle/>
          <a:p>
            <a:pPr marL="0" indent="0">
              <a:buNone/>
            </a:pPr>
            <a:r>
              <a:rPr lang="en-US" sz="4800" b="1" dirty="0">
                <a:solidFill>
                  <a:srgbClr val="511C6C"/>
                </a:solidFill>
                <a:latin typeface="Baskerville" panose="02020502070401020303" pitchFamily="18" charset="0"/>
                <a:ea typeface="Baskerville" panose="02020502070401020303" pitchFamily="18" charset="0"/>
              </a:rPr>
              <a:t>Support Vector Machine</a:t>
            </a:r>
          </a:p>
          <a:p>
            <a:endParaRPr lang="en-US" sz="4800" dirty="0">
              <a:solidFill>
                <a:srgbClr val="00B2DD"/>
              </a:solidFill>
            </a:endParaRPr>
          </a:p>
        </p:txBody>
      </p:sp>
    </p:spTree>
    <p:extLst>
      <p:ext uri="{BB962C8B-B14F-4D97-AF65-F5344CB8AC3E}">
        <p14:creationId xmlns:p14="http://schemas.microsoft.com/office/powerpoint/2010/main" val="20925402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ext Placeholder 3"/>
          <p:cNvSpPr>
            <a:spLocks noGrp="1"/>
          </p:cNvSpPr>
          <p:nvPr>
            <p:ph type="body" sz="quarter" idx="4294967295"/>
          </p:nvPr>
        </p:nvSpPr>
        <p:spPr>
          <a:xfrm>
            <a:off x="7783032" y="2252199"/>
            <a:ext cx="4125435" cy="4184043"/>
          </a:xfrm>
          <a:prstGeom prst="rect">
            <a:avLst/>
          </a:prstGeom>
        </p:spPr>
        <p:txBody>
          <a:bodyPr/>
          <a:lstStyle/>
          <a:p>
            <a:pPr marL="0" indent="0">
              <a:lnSpc>
                <a:spcPct val="160000"/>
              </a:lnSpc>
              <a:buClr>
                <a:srgbClr val="511C6C"/>
              </a:buClr>
              <a:buNone/>
            </a:pPr>
            <a:r>
              <a:rPr lang="en-US" b="1" dirty="0">
                <a:latin typeface="Helvetica Neue" panose="02000503000000020004" pitchFamily="2" charset="0"/>
                <a:ea typeface="Helvetica Neue" panose="02000503000000020004" pitchFamily="2" charset="0"/>
                <a:cs typeface="Helvetica Neue" panose="02000503000000020004" pitchFamily="2" charset="0"/>
              </a:rPr>
              <a:t>Random Agent</a:t>
            </a:r>
          </a:p>
          <a:p>
            <a:pPr marL="0" indent="0">
              <a:lnSpc>
                <a:spcPct val="160000"/>
              </a:lnSpc>
              <a:buClr>
                <a:srgbClr val="511C6C"/>
              </a:buClr>
              <a:buNone/>
            </a:pPr>
            <a:r>
              <a:rPr lang="en-US" b="1" dirty="0">
                <a:latin typeface="Helvetica Neue" panose="02000503000000020004" pitchFamily="2" charset="0"/>
                <a:ea typeface="Helvetica Neue" panose="02000503000000020004" pitchFamily="2" charset="0"/>
                <a:cs typeface="Helvetica Neue" panose="02000503000000020004" pitchFamily="2" charset="0"/>
              </a:rPr>
              <a:t>Varying Trump Agent</a:t>
            </a:r>
          </a:p>
          <a:p>
            <a:pPr marL="0" indent="0">
              <a:lnSpc>
                <a:spcPct val="160000"/>
              </a:lnSpc>
              <a:buClr>
                <a:srgbClr val="511C6C"/>
              </a:buClr>
              <a:buNone/>
            </a:pPr>
            <a:r>
              <a:rPr lang="en-US" b="1" dirty="0">
                <a:latin typeface="Helvetica Neue" panose="02000503000000020004" pitchFamily="2" charset="0"/>
                <a:ea typeface="Helvetica Neue" panose="02000503000000020004" pitchFamily="2" charset="0"/>
                <a:cs typeface="Helvetica Neue" panose="02000503000000020004" pitchFamily="2" charset="0"/>
              </a:rPr>
              <a:t>Maximum Agent</a:t>
            </a:r>
          </a:p>
          <a:p>
            <a:pPr marL="0" indent="0">
              <a:lnSpc>
                <a:spcPct val="160000"/>
              </a:lnSpc>
              <a:buClr>
                <a:srgbClr val="511C6C"/>
              </a:buClr>
              <a:buNone/>
            </a:pPr>
            <a:r>
              <a:rPr lang="en-US" b="1" dirty="0" err="1">
                <a:latin typeface="Helvetica Neue" panose="02000503000000020004" pitchFamily="2" charset="0"/>
                <a:ea typeface="Helvetica Neue" panose="02000503000000020004" pitchFamily="2" charset="0"/>
                <a:cs typeface="Helvetica Neue" panose="02000503000000020004" pitchFamily="2" charset="0"/>
              </a:rPr>
              <a:t>MiniMax</a:t>
            </a:r>
            <a:r>
              <a:rPr lang="en-US" b="1" dirty="0">
                <a:latin typeface="Helvetica Neue" panose="02000503000000020004" pitchFamily="2" charset="0"/>
                <a:ea typeface="Helvetica Neue" panose="02000503000000020004" pitchFamily="2" charset="0"/>
                <a:cs typeface="Helvetica Neue" panose="02000503000000020004" pitchFamily="2" charset="0"/>
              </a:rPr>
              <a:t> Agent </a:t>
            </a:r>
          </a:p>
          <a:p>
            <a:pPr marL="0" indent="0">
              <a:lnSpc>
                <a:spcPct val="160000"/>
              </a:lnSpc>
              <a:buClr>
                <a:srgbClr val="511C6C"/>
              </a:buClr>
              <a:buNone/>
            </a:pPr>
            <a:r>
              <a:rPr lang="en-US" b="1" dirty="0">
                <a:latin typeface="Helvetica Neue" panose="02000503000000020004" pitchFamily="2" charset="0"/>
                <a:ea typeface="Helvetica Neue" panose="02000503000000020004" pitchFamily="2" charset="0"/>
                <a:cs typeface="Helvetica Neue" panose="02000503000000020004" pitchFamily="2" charset="0"/>
              </a:rPr>
              <a:t>Monte Carlo Agent</a:t>
            </a:r>
          </a:p>
          <a:p>
            <a:pPr>
              <a:buClr>
                <a:srgbClr val="511C6C"/>
              </a:buClr>
            </a:pPr>
            <a:endParaRPr lang="en-US" dirty="0">
              <a:latin typeface="Helvetica Neue" panose="02000503000000020004" pitchFamily="2" charset="0"/>
              <a:ea typeface="Helvetica Neue" panose="02000503000000020004" pitchFamily="2" charset="0"/>
              <a:cs typeface="Helvetica Neue" panose="02000503000000020004" pitchFamily="2" charset="0"/>
            </a:endParaRPr>
          </a:p>
          <a:p>
            <a:pPr>
              <a:buClr>
                <a:srgbClr val="00B2DD"/>
              </a:buClr>
            </a:pPr>
            <a:endParaRPr lang="en-US" dirty="0">
              <a:latin typeface="+mn-lt"/>
            </a:endParaRPr>
          </a:p>
          <a:p>
            <a:pPr>
              <a:buClr>
                <a:srgbClr val="00B2DD"/>
              </a:buClr>
            </a:pPr>
            <a:endParaRPr lang="en-US" dirty="0">
              <a:latin typeface="+mn-lt"/>
            </a:endParaRPr>
          </a:p>
        </p:txBody>
      </p:sp>
      <p:sp>
        <p:nvSpPr>
          <p:cNvPr id="7" name="Text Placeholder 4"/>
          <p:cNvSpPr>
            <a:spLocks noGrp="1"/>
          </p:cNvSpPr>
          <p:nvPr>
            <p:ph type="body" sz="quarter" idx="4294967295"/>
          </p:nvPr>
        </p:nvSpPr>
        <p:spPr>
          <a:xfrm>
            <a:off x="1178988" y="940260"/>
            <a:ext cx="7164912" cy="994616"/>
          </a:xfrm>
          <a:prstGeom prst="rect">
            <a:avLst/>
          </a:prstGeom>
        </p:spPr>
        <p:txBody>
          <a:bodyPr/>
          <a:lstStyle/>
          <a:p>
            <a:pPr marL="0" indent="0">
              <a:buNone/>
            </a:pPr>
            <a:r>
              <a:rPr lang="en-US" sz="4800" b="1" dirty="0">
                <a:solidFill>
                  <a:srgbClr val="511C6C"/>
                </a:solidFill>
                <a:latin typeface="Baskerville" panose="02020502070401020303" pitchFamily="18" charset="0"/>
                <a:ea typeface="Baskerville" panose="02020502070401020303" pitchFamily="18" charset="0"/>
              </a:rPr>
              <a:t>Agents – </a:t>
            </a:r>
            <a:r>
              <a:rPr lang="en-US" sz="4800" b="1" dirty="0" err="1">
                <a:solidFill>
                  <a:srgbClr val="511C6C"/>
                </a:solidFill>
                <a:latin typeface="Baskerville" panose="02020502070401020303" pitchFamily="18" charset="0"/>
                <a:ea typeface="Baskerville" panose="02020502070401020303" pitchFamily="18" charset="0"/>
              </a:rPr>
              <a:t>MiniMax</a:t>
            </a:r>
            <a:endParaRPr lang="en-US" sz="4800" b="1" dirty="0">
              <a:solidFill>
                <a:srgbClr val="511C6C"/>
              </a:solidFill>
              <a:latin typeface="Baskerville" panose="02020502070401020303" pitchFamily="18" charset="0"/>
              <a:ea typeface="Baskerville" panose="02020502070401020303" pitchFamily="18" charset="0"/>
            </a:endParaRPr>
          </a:p>
          <a:p>
            <a:endParaRPr lang="en-US" sz="4800" dirty="0">
              <a:solidFill>
                <a:srgbClr val="00B2DD"/>
              </a:solidFill>
            </a:endParaRPr>
          </a:p>
        </p:txBody>
      </p:sp>
      <p:cxnSp>
        <p:nvCxnSpPr>
          <p:cNvPr id="3" name="Straight Connector 2">
            <a:extLst>
              <a:ext uri="{FF2B5EF4-FFF2-40B4-BE49-F238E27FC236}">
                <a16:creationId xmlns:a16="http://schemas.microsoft.com/office/drawing/2014/main" id="{E4EA91D6-815C-2D4B-9CA1-4CDC01F48E60}"/>
              </a:ext>
            </a:extLst>
          </p:cNvPr>
          <p:cNvCxnSpPr/>
          <p:nvPr/>
        </p:nvCxnSpPr>
        <p:spPr>
          <a:xfrm flipV="1">
            <a:off x="7442791" y="2069805"/>
            <a:ext cx="0" cy="478819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CB7F1774-F2A8-0242-8B38-0C01372F7C92}"/>
              </a:ext>
            </a:extLst>
          </p:cNvPr>
          <p:cNvSpPr txBox="1"/>
          <p:nvPr/>
        </p:nvSpPr>
        <p:spPr>
          <a:xfrm>
            <a:off x="10476617" y="4805919"/>
            <a:ext cx="431528" cy="954107"/>
          </a:xfrm>
          <a:prstGeom prst="rect">
            <a:avLst/>
          </a:prstGeom>
          <a:noFill/>
        </p:spPr>
        <p:txBody>
          <a:bodyPr wrap="none" rtlCol="0">
            <a:spAutoFit/>
          </a:bodyPr>
          <a:lstStyle/>
          <a:p>
            <a:r>
              <a:rPr lang="en-US" sz="3200" b="1" dirty="0">
                <a:solidFill>
                  <a:srgbClr val="511C6C"/>
                </a:solidFill>
                <a:latin typeface="Helvetica Neue" panose="02000503000000020004" pitchFamily="2" charset="0"/>
                <a:ea typeface="Helvetica Neue" panose="02000503000000020004" pitchFamily="2" charset="0"/>
                <a:cs typeface="Helvetica Neue" panose="02000503000000020004" pitchFamily="2" charset="0"/>
              </a:rPr>
              <a:t>&lt;</a:t>
            </a:r>
          </a:p>
          <a:p>
            <a:endParaRPr lang="en-US" sz="2400" dirty="0"/>
          </a:p>
        </p:txBody>
      </p:sp>
      <p:sp>
        <p:nvSpPr>
          <p:cNvPr id="10" name="Text Placeholder 3">
            <a:extLst>
              <a:ext uri="{FF2B5EF4-FFF2-40B4-BE49-F238E27FC236}">
                <a16:creationId xmlns:a16="http://schemas.microsoft.com/office/drawing/2014/main" id="{AE5F9E90-655A-6B41-BA1E-ED768D853E65}"/>
              </a:ext>
            </a:extLst>
          </p:cNvPr>
          <p:cNvSpPr>
            <a:spLocks noGrp="1"/>
          </p:cNvSpPr>
          <p:nvPr>
            <p:ph type="body" sz="quarter" idx="4294967295"/>
          </p:nvPr>
        </p:nvSpPr>
        <p:spPr>
          <a:xfrm>
            <a:off x="448487" y="2511450"/>
            <a:ext cx="6994304" cy="3665541"/>
          </a:xfrm>
          <a:prstGeom prst="rect">
            <a:avLst/>
          </a:prstGeom>
        </p:spPr>
        <p:txBody>
          <a:bodyPr/>
          <a:lstStyle/>
          <a:p>
            <a:pPr>
              <a:lnSpc>
                <a:spcPct val="120000"/>
              </a:lnSpc>
              <a:buClr>
                <a:srgbClr val="511C6C"/>
              </a:buClr>
            </a:pPr>
            <a:r>
              <a:rPr lang="en-US" dirty="0">
                <a:latin typeface="Helvetica Neue" panose="02000503000000020004" pitchFamily="2" charset="0"/>
                <a:ea typeface="Helvetica Neue" panose="02000503000000020004" pitchFamily="2" charset="0"/>
                <a:cs typeface="Helvetica Neue" panose="02000503000000020004" pitchFamily="2" charset="0"/>
              </a:rPr>
              <a:t>Plays the lowest winning card in its hand when trying to win</a:t>
            </a:r>
          </a:p>
          <a:p>
            <a:pPr>
              <a:lnSpc>
                <a:spcPct val="120000"/>
              </a:lnSpc>
              <a:buClr>
                <a:srgbClr val="511C6C"/>
              </a:buClr>
            </a:pPr>
            <a:r>
              <a:rPr lang="en-US" dirty="0">
                <a:latin typeface="Helvetica Neue" panose="02000503000000020004" pitchFamily="2" charset="0"/>
                <a:ea typeface="Helvetica Neue" panose="02000503000000020004" pitchFamily="2" charset="0"/>
                <a:cs typeface="Helvetica Neue" panose="02000503000000020004" pitchFamily="2" charset="0"/>
              </a:rPr>
              <a:t>Plays highest losing card when trying to lose</a:t>
            </a:r>
          </a:p>
          <a:p>
            <a:pPr>
              <a:lnSpc>
                <a:spcPct val="120000"/>
              </a:lnSpc>
              <a:buClr>
                <a:srgbClr val="00B2DD"/>
              </a:buClr>
            </a:pPr>
            <a:endParaRPr lang="en-US" dirty="0">
              <a:latin typeface="+mn-lt"/>
            </a:endParaRPr>
          </a:p>
          <a:p>
            <a:pPr>
              <a:lnSpc>
                <a:spcPct val="120000"/>
              </a:lnSpc>
              <a:buClr>
                <a:srgbClr val="00B2DD"/>
              </a:buClr>
            </a:pPr>
            <a:endParaRPr lang="en-US" dirty="0">
              <a:latin typeface="+mn-lt"/>
            </a:endParaRPr>
          </a:p>
        </p:txBody>
      </p:sp>
    </p:spTree>
    <p:extLst>
      <p:ext uri="{BB962C8B-B14F-4D97-AF65-F5344CB8AC3E}">
        <p14:creationId xmlns:p14="http://schemas.microsoft.com/office/powerpoint/2010/main" val="15520165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ext Placeholder 3"/>
          <p:cNvSpPr>
            <a:spLocks noGrp="1"/>
          </p:cNvSpPr>
          <p:nvPr>
            <p:ph type="body" sz="quarter" idx="4294967295"/>
          </p:nvPr>
        </p:nvSpPr>
        <p:spPr>
          <a:xfrm>
            <a:off x="7783032" y="2252199"/>
            <a:ext cx="4125435" cy="4184043"/>
          </a:xfrm>
          <a:prstGeom prst="rect">
            <a:avLst/>
          </a:prstGeom>
        </p:spPr>
        <p:txBody>
          <a:bodyPr/>
          <a:lstStyle/>
          <a:p>
            <a:pPr marL="0" indent="0">
              <a:lnSpc>
                <a:spcPct val="160000"/>
              </a:lnSpc>
              <a:buClr>
                <a:srgbClr val="511C6C"/>
              </a:buClr>
              <a:buNone/>
            </a:pPr>
            <a:r>
              <a:rPr lang="en-US" b="1" dirty="0">
                <a:latin typeface="Helvetica Neue" panose="02000503000000020004" pitchFamily="2" charset="0"/>
                <a:ea typeface="Helvetica Neue" panose="02000503000000020004" pitchFamily="2" charset="0"/>
                <a:cs typeface="Helvetica Neue" panose="02000503000000020004" pitchFamily="2" charset="0"/>
              </a:rPr>
              <a:t>Random Agent</a:t>
            </a:r>
          </a:p>
          <a:p>
            <a:pPr marL="0" indent="0">
              <a:lnSpc>
                <a:spcPct val="160000"/>
              </a:lnSpc>
              <a:buClr>
                <a:srgbClr val="511C6C"/>
              </a:buClr>
              <a:buNone/>
            </a:pPr>
            <a:r>
              <a:rPr lang="en-US" b="1" dirty="0">
                <a:latin typeface="Helvetica Neue" panose="02000503000000020004" pitchFamily="2" charset="0"/>
                <a:ea typeface="Helvetica Neue" panose="02000503000000020004" pitchFamily="2" charset="0"/>
                <a:cs typeface="Helvetica Neue" panose="02000503000000020004" pitchFamily="2" charset="0"/>
              </a:rPr>
              <a:t>Varying Trump Agent</a:t>
            </a:r>
          </a:p>
          <a:p>
            <a:pPr marL="0" indent="0">
              <a:lnSpc>
                <a:spcPct val="160000"/>
              </a:lnSpc>
              <a:buClr>
                <a:srgbClr val="511C6C"/>
              </a:buClr>
              <a:buNone/>
            </a:pPr>
            <a:r>
              <a:rPr lang="en-US" b="1" dirty="0">
                <a:latin typeface="Helvetica Neue" panose="02000503000000020004" pitchFamily="2" charset="0"/>
                <a:ea typeface="Helvetica Neue" panose="02000503000000020004" pitchFamily="2" charset="0"/>
                <a:cs typeface="Helvetica Neue" panose="02000503000000020004" pitchFamily="2" charset="0"/>
              </a:rPr>
              <a:t>Maximum Agent</a:t>
            </a:r>
          </a:p>
          <a:p>
            <a:pPr marL="0" indent="0">
              <a:lnSpc>
                <a:spcPct val="160000"/>
              </a:lnSpc>
              <a:buClr>
                <a:srgbClr val="511C6C"/>
              </a:buClr>
              <a:buNone/>
            </a:pPr>
            <a:r>
              <a:rPr lang="en-US" b="1" dirty="0" err="1">
                <a:latin typeface="Helvetica Neue" panose="02000503000000020004" pitchFamily="2" charset="0"/>
                <a:ea typeface="Helvetica Neue" panose="02000503000000020004" pitchFamily="2" charset="0"/>
                <a:cs typeface="Helvetica Neue" panose="02000503000000020004" pitchFamily="2" charset="0"/>
              </a:rPr>
              <a:t>MiniMax</a:t>
            </a:r>
            <a:r>
              <a:rPr lang="en-US" b="1" dirty="0">
                <a:latin typeface="Helvetica Neue" panose="02000503000000020004" pitchFamily="2" charset="0"/>
                <a:ea typeface="Helvetica Neue" panose="02000503000000020004" pitchFamily="2" charset="0"/>
                <a:cs typeface="Helvetica Neue" panose="02000503000000020004" pitchFamily="2" charset="0"/>
              </a:rPr>
              <a:t> Agent </a:t>
            </a:r>
          </a:p>
          <a:p>
            <a:pPr marL="0" indent="0">
              <a:lnSpc>
                <a:spcPct val="160000"/>
              </a:lnSpc>
              <a:buClr>
                <a:srgbClr val="511C6C"/>
              </a:buClr>
              <a:buNone/>
            </a:pPr>
            <a:r>
              <a:rPr lang="en-US" b="1" dirty="0">
                <a:latin typeface="Helvetica Neue" panose="02000503000000020004" pitchFamily="2" charset="0"/>
                <a:ea typeface="Helvetica Neue" panose="02000503000000020004" pitchFamily="2" charset="0"/>
                <a:cs typeface="Helvetica Neue" panose="02000503000000020004" pitchFamily="2" charset="0"/>
              </a:rPr>
              <a:t>Monte Carlo Agent</a:t>
            </a:r>
          </a:p>
          <a:p>
            <a:pPr>
              <a:buClr>
                <a:srgbClr val="511C6C"/>
              </a:buClr>
            </a:pPr>
            <a:endParaRPr lang="en-US" dirty="0">
              <a:latin typeface="Helvetica Neue" panose="02000503000000020004" pitchFamily="2" charset="0"/>
              <a:ea typeface="Helvetica Neue" panose="02000503000000020004" pitchFamily="2" charset="0"/>
              <a:cs typeface="Helvetica Neue" panose="02000503000000020004" pitchFamily="2" charset="0"/>
            </a:endParaRPr>
          </a:p>
          <a:p>
            <a:pPr>
              <a:buClr>
                <a:srgbClr val="00B2DD"/>
              </a:buClr>
            </a:pPr>
            <a:endParaRPr lang="en-US" dirty="0">
              <a:latin typeface="+mn-lt"/>
            </a:endParaRPr>
          </a:p>
          <a:p>
            <a:pPr>
              <a:buClr>
                <a:srgbClr val="00B2DD"/>
              </a:buClr>
            </a:pPr>
            <a:endParaRPr lang="en-US" dirty="0">
              <a:latin typeface="+mn-lt"/>
            </a:endParaRPr>
          </a:p>
        </p:txBody>
      </p:sp>
      <p:sp>
        <p:nvSpPr>
          <p:cNvPr id="7" name="Text Placeholder 4"/>
          <p:cNvSpPr>
            <a:spLocks noGrp="1"/>
          </p:cNvSpPr>
          <p:nvPr>
            <p:ph type="body" sz="quarter" idx="4294967295"/>
          </p:nvPr>
        </p:nvSpPr>
        <p:spPr>
          <a:xfrm>
            <a:off x="1178988" y="940260"/>
            <a:ext cx="7164912" cy="994616"/>
          </a:xfrm>
          <a:prstGeom prst="rect">
            <a:avLst/>
          </a:prstGeom>
        </p:spPr>
        <p:txBody>
          <a:bodyPr/>
          <a:lstStyle/>
          <a:p>
            <a:pPr marL="0" indent="0">
              <a:buNone/>
            </a:pPr>
            <a:r>
              <a:rPr lang="en-US" sz="4800" b="1" dirty="0">
                <a:solidFill>
                  <a:srgbClr val="511C6C"/>
                </a:solidFill>
                <a:latin typeface="Baskerville" panose="02020502070401020303" pitchFamily="18" charset="0"/>
                <a:ea typeface="Baskerville" panose="02020502070401020303" pitchFamily="18" charset="0"/>
              </a:rPr>
              <a:t>Agents</a:t>
            </a:r>
            <a:endParaRPr lang="en-US" sz="4800" dirty="0">
              <a:solidFill>
                <a:srgbClr val="00B2DD"/>
              </a:solidFill>
            </a:endParaRPr>
          </a:p>
        </p:txBody>
      </p:sp>
      <p:cxnSp>
        <p:nvCxnSpPr>
          <p:cNvPr id="3" name="Straight Connector 2">
            <a:extLst>
              <a:ext uri="{FF2B5EF4-FFF2-40B4-BE49-F238E27FC236}">
                <a16:creationId xmlns:a16="http://schemas.microsoft.com/office/drawing/2014/main" id="{E4EA91D6-815C-2D4B-9CA1-4CDC01F48E60}"/>
              </a:ext>
            </a:extLst>
          </p:cNvPr>
          <p:cNvCxnSpPr/>
          <p:nvPr/>
        </p:nvCxnSpPr>
        <p:spPr>
          <a:xfrm flipV="1">
            <a:off x="7442791" y="2069805"/>
            <a:ext cx="0" cy="478819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CB7F1774-F2A8-0242-8B38-0C01372F7C92}"/>
              </a:ext>
            </a:extLst>
          </p:cNvPr>
          <p:cNvSpPr txBox="1"/>
          <p:nvPr/>
        </p:nvSpPr>
        <p:spPr>
          <a:xfrm>
            <a:off x="10476617" y="4805919"/>
            <a:ext cx="431528" cy="954107"/>
          </a:xfrm>
          <a:prstGeom prst="rect">
            <a:avLst/>
          </a:prstGeom>
          <a:noFill/>
        </p:spPr>
        <p:txBody>
          <a:bodyPr wrap="none" rtlCol="0">
            <a:spAutoFit/>
          </a:bodyPr>
          <a:lstStyle/>
          <a:p>
            <a:r>
              <a:rPr lang="en-US" sz="3200" b="1" dirty="0">
                <a:solidFill>
                  <a:srgbClr val="511C6C"/>
                </a:solidFill>
                <a:latin typeface="Helvetica Neue" panose="02000503000000020004" pitchFamily="2" charset="0"/>
                <a:ea typeface="Helvetica Neue" panose="02000503000000020004" pitchFamily="2" charset="0"/>
                <a:cs typeface="Helvetica Neue" panose="02000503000000020004" pitchFamily="2" charset="0"/>
              </a:rPr>
              <a:t>&lt;</a:t>
            </a:r>
          </a:p>
          <a:p>
            <a:endParaRPr lang="en-US" sz="2400" dirty="0"/>
          </a:p>
        </p:txBody>
      </p:sp>
      <p:pic>
        <p:nvPicPr>
          <p:cNvPr id="5" name="Picture 4">
            <a:extLst>
              <a:ext uri="{FF2B5EF4-FFF2-40B4-BE49-F238E27FC236}">
                <a16:creationId xmlns:a16="http://schemas.microsoft.com/office/drawing/2014/main" id="{E5984406-E9F8-F348-8948-61B743764FF2}"/>
              </a:ext>
            </a:extLst>
          </p:cNvPr>
          <p:cNvPicPr>
            <a:picLocks noChangeAspect="1"/>
          </p:cNvPicPr>
          <p:nvPr/>
        </p:nvPicPr>
        <p:blipFill>
          <a:blip r:embed="rId2"/>
          <a:stretch>
            <a:fillRect/>
          </a:stretch>
        </p:blipFill>
        <p:spPr>
          <a:xfrm>
            <a:off x="1925410" y="2201067"/>
            <a:ext cx="979241" cy="1424884"/>
          </a:xfrm>
          <a:prstGeom prst="rect">
            <a:avLst/>
          </a:prstGeom>
        </p:spPr>
      </p:pic>
      <p:pic>
        <p:nvPicPr>
          <p:cNvPr id="9" name="Picture 8">
            <a:extLst>
              <a:ext uri="{FF2B5EF4-FFF2-40B4-BE49-F238E27FC236}">
                <a16:creationId xmlns:a16="http://schemas.microsoft.com/office/drawing/2014/main" id="{D79318F4-E74D-1347-BDC1-4D1F1A5B6703}"/>
              </a:ext>
            </a:extLst>
          </p:cNvPr>
          <p:cNvPicPr>
            <a:picLocks noChangeAspect="1"/>
          </p:cNvPicPr>
          <p:nvPr/>
        </p:nvPicPr>
        <p:blipFill>
          <a:blip r:embed="rId3"/>
          <a:stretch>
            <a:fillRect/>
          </a:stretch>
        </p:blipFill>
        <p:spPr>
          <a:xfrm>
            <a:off x="3244892" y="2201067"/>
            <a:ext cx="979241" cy="1424884"/>
          </a:xfrm>
          <a:prstGeom prst="rect">
            <a:avLst/>
          </a:prstGeom>
        </p:spPr>
      </p:pic>
      <p:pic>
        <p:nvPicPr>
          <p:cNvPr id="12" name="Picture 11">
            <a:extLst>
              <a:ext uri="{FF2B5EF4-FFF2-40B4-BE49-F238E27FC236}">
                <a16:creationId xmlns:a16="http://schemas.microsoft.com/office/drawing/2014/main" id="{5F3F44C9-58D0-2F48-B16D-FA808797ACA8}"/>
              </a:ext>
            </a:extLst>
          </p:cNvPr>
          <p:cNvPicPr>
            <a:picLocks noChangeAspect="1"/>
          </p:cNvPicPr>
          <p:nvPr/>
        </p:nvPicPr>
        <p:blipFill>
          <a:blip r:embed="rId4"/>
          <a:stretch>
            <a:fillRect/>
          </a:stretch>
        </p:blipFill>
        <p:spPr>
          <a:xfrm>
            <a:off x="605961" y="4805915"/>
            <a:ext cx="979225" cy="1424860"/>
          </a:xfrm>
          <a:prstGeom prst="rect">
            <a:avLst/>
          </a:prstGeom>
        </p:spPr>
      </p:pic>
      <p:pic>
        <p:nvPicPr>
          <p:cNvPr id="14" name="Picture 13">
            <a:extLst>
              <a:ext uri="{FF2B5EF4-FFF2-40B4-BE49-F238E27FC236}">
                <a16:creationId xmlns:a16="http://schemas.microsoft.com/office/drawing/2014/main" id="{6D24D89D-6D37-3440-8549-7A0398853C64}"/>
              </a:ext>
            </a:extLst>
          </p:cNvPr>
          <p:cNvPicPr>
            <a:picLocks noChangeAspect="1"/>
          </p:cNvPicPr>
          <p:nvPr/>
        </p:nvPicPr>
        <p:blipFill>
          <a:blip r:embed="rId5"/>
          <a:stretch>
            <a:fillRect/>
          </a:stretch>
        </p:blipFill>
        <p:spPr>
          <a:xfrm>
            <a:off x="1925426" y="4805917"/>
            <a:ext cx="979225" cy="1424860"/>
          </a:xfrm>
          <a:prstGeom prst="rect">
            <a:avLst/>
          </a:prstGeom>
        </p:spPr>
      </p:pic>
      <p:pic>
        <p:nvPicPr>
          <p:cNvPr id="16" name="Picture 15">
            <a:extLst>
              <a:ext uri="{FF2B5EF4-FFF2-40B4-BE49-F238E27FC236}">
                <a16:creationId xmlns:a16="http://schemas.microsoft.com/office/drawing/2014/main" id="{277ACD55-843C-2242-9A2F-2CB75CB6AFB8}"/>
              </a:ext>
            </a:extLst>
          </p:cNvPr>
          <p:cNvPicPr>
            <a:picLocks noChangeAspect="1"/>
          </p:cNvPicPr>
          <p:nvPr/>
        </p:nvPicPr>
        <p:blipFill>
          <a:blip r:embed="rId6"/>
          <a:stretch>
            <a:fillRect/>
          </a:stretch>
        </p:blipFill>
        <p:spPr>
          <a:xfrm>
            <a:off x="3244892" y="4805918"/>
            <a:ext cx="979225" cy="1424860"/>
          </a:xfrm>
          <a:prstGeom prst="rect">
            <a:avLst/>
          </a:prstGeom>
        </p:spPr>
      </p:pic>
      <p:sp>
        <p:nvSpPr>
          <p:cNvPr id="21" name="Rectangle 20">
            <a:extLst>
              <a:ext uri="{FF2B5EF4-FFF2-40B4-BE49-F238E27FC236}">
                <a16:creationId xmlns:a16="http://schemas.microsoft.com/office/drawing/2014/main" id="{85379459-AA05-1F43-B068-B1FEC06BA0D2}"/>
              </a:ext>
            </a:extLst>
          </p:cNvPr>
          <p:cNvSpPr/>
          <p:nvPr/>
        </p:nvSpPr>
        <p:spPr>
          <a:xfrm>
            <a:off x="4383315" y="4644572"/>
            <a:ext cx="2719237" cy="1791669"/>
          </a:xfrm>
          <a:prstGeom prst="rect">
            <a:avLst/>
          </a:prstGeom>
          <a:noFill/>
          <a:ln w="31750">
            <a:solidFill>
              <a:srgbClr val="511C6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2400"/>
          </a:p>
        </p:txBody>
      </p:sp>
      <p:pic>
        <p:nvPicPr>
          <p:cNvPr id="20" name="Picture 19">
            <a:extLst>
              <a:ext uri="{FF2B5EF4-FFF2-40B4-BE49-F238E27FC236}">
                <a16:creationId xmlns:a16="http://schemas.microsoft.com/office/drawing/2014/main" id="{B89E4813-0065-5D41-A6AA-82CDC1328566}"/>
              </a:ext>
            </a:extLst>
          </p:cNvPr>
          <p:cNvPicPr>
            <a:picLocks noChangeAspect="1"/>
          </p:cNvPicPr>
          <p:nvPr/>
        </p:nvPicPr>
        <p:blipFill>
          <a:blip r:embed="rId7"/>
          <a:stretch>
            <a:fillRect/>
          </a:stretch>
        </p:blipFill>
        <p:spPr>
          <a:xfrm>
            <a:off x="5883822" y="4805919"/>
            <a:ext cx="979225" cy="1424860"/>
          </a:xfrm>
          <a:prstGeom prst="rect">
            <a:avLst/>
          </a:prstGeom>
        </p:spPr>
      </p:pic>
      <p:pic>
        <p:nvPicPr>
          <p:cNvPr id="22" name="Picture 21">
            <a:extLst>
              <a:ext uri="{FF2B5EF4-FFF2-40B4-BE49-F238E27FC236}">
                <a16:creationId xmlns:a16="http://schemas.microsoft.com/office/drawing/2014/main" id="{06815CF6-3738-744D-98DA-D5C7001B2333}"/>
              </a:ext>
            </a:extLst>
          </p:cNvPr>
          <p:cNvPicPr>
            <a:picLocks noChangeAspect="1"/>
          </p:cNvPicPr>
          <p:nvPr/>
        </p:nvPicPr>
        <p:blipFill>
          <a:blip r:embed="rId8"/>
          <a:stretch>
            <a:fillRect/>
          </a:stretch>
        </p:blipFill>
        <p:spPr>
          <a:xfrm>
            <a:off x="3244892" y="2201067"/>
            <a:ext cx="979225" cy="1424860"/>
          </a:xfrm>
          <a:prstGeom prst="rect">
            <a:avLst/>
          </a:prstGeom>
        </p:spPr>
      </p:pic>
      <p:pic>
        <p:nvPicPr>
          <p:cNvPr id="24" name="Picture 23">
            <a:extLst>
              <a:ext uri="{FF2B5EF4-FFF2-40B4-BE49-F238E27FC236}">
                <a16:creationId xmlns:a16="http://schemas.microsoft.com/office/drawing/2014/main" id="{9EF79850-B033-A84A-865A-AF864DED4E3B}"/>
              </a:ext>
            </a:extLst>
          </p:cNvPr>
          <p:cNvPicPr>
            <a:picLocks noChangeAspect="1"/>
          </p:cNvPicPr>
          <p:nvPr/>
        </p:nvPicPr>
        <p:blipFill>
          <a:blip r:embed="rId9"/>
          <a:stretch>
            <a:fillRect/>
          </a:stretch>
        </p:blipFill>
        <p:spPr>
          <a:xfrm>
            <a:off x="4560570" y="4805915"/>
            <a:ext cx="979225" cy="1424860"/>
          </a:xfrm>
          <a:prstGeom prst="rect">
            <a:avLst/>
          </a:prstGeom>
        </p:spPr>
      </p:pic>
    </p:spTree>
    <p:extLst>
      <p:ext uri="{BB962C8B-B14F-4D97-AF65-F5344CB8AC3E}">
        <p14:creationId xmlns:p14="http://schemas.microsoft.com/office/powerpoint/2010/main" val="1991927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ext Placeholder 3"/>
          <p:cNvSpPr>
            <a:spLocks noGrp="1"/>
          </p:cNvSpPr>
          <p:nvPr>
            <p:ph type="body" sz="quarter" idx="4294967295"/>
          </p:nvPr>
        </p:nvSpPr>
        <p:spPr>
          <a:xfrm>
            <a:off x="7783032" y="2252199"/>
            <a:ext cx="4125435" cy="4184043"/>
          </a:xfrm>
          <a:prstGeom prst="rect">
            <a:avLst/>
          </a:prstGeom>
        </p:spPr>
        <p:txBody>
          <a:bodyPr/>
          <a:lstStyle/>
          <a:p>
            <a:pPr marL="0" indent="0">
              <a:lnSpc>
                <a:spcPct val="160000"/>
              </a:lnSpc>
              <a:buClr>
                <a:srgbClr val="511C6C"/>
              </a:buClr>
              <a:buNone/>
            </a:pPr>
            <a:r>
              <a:rPr lang="en-US" b="1" dirty="0">
                <a:latin typeface="Helvetica Neue" panose="02000503000000020004" pitchFamily="2" charset="0"/>
                <a:ea typeface="Helvetica Neue" panose="02000503000000020004" pitchFamily="2" charset="0"/>
                <a:cs typeface="Helvetica Neue" panose="02000503000000020004" pitchFamily="2" charset="0"/>
              </a:rPr>
              <a:t>Random Agent</a:t>
            </a:r>
          </a:p>
          <a:p>
            <a:pPr marL="0" indent="0">
              <a:lnSpc>
                <a:spcPct val="160000"/>
              </a:lnSpc>
              <a:buClr>
                <a:srgbClr val="511C6C"/>
              </a:buClr>
              <a:buNone/>
            </a:pPr>
            <a:r>
              <a:rPr lang="en-US" b="1" dirty="0">
                <a:latin typeface="Helvetica Neue" panose="02000503000000020004" pitchFamily="2" charset="0"/>
                <a:ea typeface="Helvetica Neue" panose="02000503000000020004" pitchFamily="2" charset="0"/>
                <a:cs typeface="Helvetica Neue" panose="02000503000000020004" pitchFamily="2" charset="0"/>
              </a:rPr>
              <a:t>Varying Trump Agent</a:t>
            </a:r>
          </a:p>
          <a:p>
            <a:pPr marL="0" indent="0">
              <a:lnSpc>
                <a:spcPct val="160000"/>
              </a:lnSpc>
              <a:buClr>
                <a:srgbClr val="511C6C"/>
              </a:buClr>
              <a:buNone/>
            </a:pPr>
            <a:r>
              <a:rPr lang="en-US" b="1" dirty="0">
                <a:latin typeface="Helvetica Neue" panose="02000503000000020004" pitchFamily="2" charset="0"/>
                <a:ea typeface="Helvetica Neue" panose="02000503000000020004" pitchFamily="2" charset="0"/>
                <a:cs typeface="Helvetica Neue" panose="02000503000000020004" pitchFamily="2" charset="0"/>
              </a:rPr>
              <a:t>Maximum Agent</a:t>
            </a:r>
          </a:p>
          <a:p>
            <a:pPr marL="0" indent="0">
              <a:lnSpc>
                <a:spcPct val="160000"/>
              </a:lnSpc>
              <a:buClr>
                <a:srgbClr val="511C6C"/>
              </a:buClr>
              <a:buNone/>
            </a:pPr>
            <a:r>
              <a:rPr lang="en-US" b="1" dirty="0" err="1">
                <a:latin typeface="Helvetica Neue" panose="02000503000000020004" pitchFamily="2" charset="0"/>
                <a:ea typeface="Helvetica Neue" panose="02000503000000020004" pitchFamily="2" charset="0"/>
                <a:cs typeface="Helvetica Neue" panose="02000503000000020004" pitchFamily="2" charset="0"/>
              </a:rPr>
              <a:t>MiniMax</a:t>
            </a:r>
            <a:r>
              <a:rPr lang="en-US" b="1" dirty="0">
                <a:latin typeface="Helvetica Neue" panose="02000503000000020004" pitchFamily="2" charset="0"/>
                <a:ea typeface="Helvetica Neue" panose="02000503000000020004" pitchFamily="2" charset="0"/>
                <a:cs typeface="Helvetica Neue" panose="02000503000000020004" pitchFamily="2" charset="0"/>
              </a:rPr>
              <a:t> Agent </a:t>
            </a:r>
          </a:p>
          <a:p>
            <a:pPr marL="0" indent="0">
              <a:lnSpc>
                <a:spcPct val="160000"/>
              </a:lnSpc>
              <a:buClr>
                <a:srgbClr val="511C6C"/>
              </a:buClr>
              <a:buNone/>
            </a:pPr>
            <a:r>
              <a:rPr lang="en-US" b="1" dirty="0">
                <a:latin typeface="Helvetica Neue" panose="02000503000000020004" pitchFamily="2" charset="0"/>
                <a:ea typeface="Helvetica Neue" panose="02000503000000020004" pitchFamily="2" charset="0"/>
                <a:cs typeface="Helvetica Neue" panose="02000503000000020004" pitchFamily="2" charset="0"/>
              </a:rPr>
              <a:t>Monte Carlo Agent</a:t>
            </a:r>
          </a:p>
          <a:p>
            <a:pPr>
              <a:buClr>
                <a:srgbClr val="511C6C"/>
              </a:buClr>
            </a:pPr>
            <a:endParaRPr lang="en-US" dirty="0">
              <a:latin typeface="Helvetica Neue" panose="02000503000000020004" pitchFamily="2" charset="0"/>
              <a:ea typeface="Helvetica Neue" panose="02000503000000020004" pitchFamily="2" charset="0"/>
              <a:cs typeface="Helvetica Neue" panose="02000503000000020004" pitchFamily="2" charset="0"/>
            </a:endParaRPr>
          </a:p>
          <a:p>
            <a:pPr>
              <a:buClr>
                <a:srgbClr val="00B2DD"/>
              </a:buClr>
            </a:pPr>
            <a:endParaRPr lang="en-US" dirty="0">
              <a:latin typeface="+mn-lt"/>
            </a:endParaRPr>
          </a:p>
          <a:p>
            <a:pPr>
              <a:buClr>
                <a:srgbClr val="00B2DD"/>
              </a:buClr>
            </a:pPr>
            <a:endParaRPr lang="en-US" dirty="0">
              <a:latin typeface="+mn-lt"/>
            </a:endParaRPr>
          </a:p>
        </p:txBody>
      </p:sp>
      <p:sp>
        <p:nvSpPr>
          <p:cNvPr id="7" name="Text Placeholder 4"/>
          <p:cNvSpPr>
            <a:spLocks noGrp="1"/>
          </p:cNvSpPr>
          <p:nvPr>
            <p:ph type="body" sz="quarter" idx="4294967295"/>
          </p:nvPr>
        </p:nvSpPr>
        <p:spPr>
          <a:xfrm>
            <a:off x="1178988" y="940260"/>
            <a:ext cx="7164912" cy="994616"/>
          </a:xfrm>
          <a:prstGeom prst="rect">
            <a:avLst/>
          </a:prstGeom>
        </p:spPr>
        <p:txBody>
          <a:bodyPr/>
          <a:lstStyle/>
          <a:p>
            <a:pPr marL="0" indent="0">
              <a:buNone/>
            </a:pPr>
            <a:r>
              <a:rPr lang="en-US" sz="4800" b="1" dirty="0">
                <a:solidFill>
                  <a:srgbClr val="511C6C"/>
                </a:solidFill>
                <a:latin typeface="Baskerville" panose="02020502070401020303" pitchFamily="18" charset="0"/>
                <a:ea typeface="Baskerville" panose="02020502070401020303" pitchFamily="18" charset="0"/>
              </a:rPr>
              <a:t>Agents</a:t>
            </a:r>
          </a:p>
          <a:p>
            <a:endParaRPr lang="en-US" sz="4800" dirty="0">
              <a:solidFill>
                <a:srgbClr val="00B2DD"/>
              </a:solidFill>
            </a:endParaRPr>
          </a:p>
        </p:txBody>
      </p:sp>
      <p:cxnSp>
        <p:nvCxnSpPr>
          <p:cNvPr id="3" name="Straight Connector 2">
            <a:extLst>
              <a:ext uri="{FF2B5EF4-FFF2-40B4-BE49-F238E27FC236}">
                <a16:creationId xmlns:a16="http://schemas.microsoft.com/office/drawing/2014/main" id="{E4EA91D6-815C-2D4B-9CA1-4CDC01F48E60}"/>
              </a:ext>
            </a:extLst>
          </p:cNvPr>
          <p:cNvCxnSpPr/>
          <p:nvPr/>
        </p:nvCxnSpPr>
        <p:spPr>
          <a:xfrm flipV="1">
            <a:off x="7442791" y="2069805"/>
            <a:ext cx="0" cy="478819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CB7F1774-F2A8-0242-8B38-0C01372F7C92}"/>
              </a:ext>
            </a:extLst>
          </p:cNvPr>
          <p:cNvSpPr txBox="1"/>
          <p:nvPr/>
        </p:nvSpPr>
        <p:spPr>
          <a:xfrm>
            <a:off x="10476617" y="4805919"/>
            <a:ext cx="431528" cy="954107"/>
          </a:xfrm>
          <a:prstGeom prst="rect">
            <a:avLst/>
          </a:prstGeom>
          <a:noFill/>
        </p:spPr>
        <p:txBody>
          <a:bodyPr wrap="none" rtlCol="0">
            <a:spAutoFit/>
          </a:bodyPr>
          <a:lstStyle/>
          <a:p>
            <a:r>
              <a:rPr lang="en-US" sz="3200" b="1" dirty="0">
                <a:solidFill>
                  <a:srgbClr val="511C6C"/>
                </a:solidFill>
                <a:latin typeface="Helvetica Neue" panose="02000503000000020004" pitchFamily="2" charset="0"/>
                <a:ea typeface="Helvetica Neue" panose="02000503000000020004" pitchFamily="2" charset="0"/>
                <a:cs typeface="Helvetica Neue" panose="02000503000000020004" pitchFamily="2" charset="0"/>
              </a:rPr>
              <a:t>&lt;</a:t>
            </a:r>
          </a:p>
          <a:p>
            <a:endParaRPr lang="en-US" sz="2400" dirty="0"/>
          </a:p>
        </p:txBody>
      </p:sp>
      <p:pic>
        <p:nvPicPr>
          <p:cNvPr id="5" name="Picture 4">
            <a:extLst>
              <a:ext uri="{FF2B5EF4-FFF2-40B4-BE49-F238E27FC236}">
                <a16:creationId xmlns:a16="http://schemas.microsoft.com/office/drawing/2014/main" id="{E5984406-E9F8-F348-8948-61B743764FF2}"/>
              </a:ext>
            </a:extLst>
          </p:cNvPr>
          <p:cNvPicPr>
            <a:picLocks noChangeAspect="1"/>
          </p:cNvPicPr>
          <p:nvPr/>
        </p:nvPicPr>
        <p:blipFill>
          <a:blip r:embed="rId2"/>
          <a:stretch>
            <a:fillRect/>
          </a:stretch>
        </p:blipFill>
        <p:spPr>
          <a:xfrm>
            <a:off x="1925410" y="2201067"/>
            <a:ext cx="979241" cy="1424884"/>
          </a:xfrm>
          <a:prstGeom prst="rect">
            <a:avLst/>
          </a:prstGeom>
        </p:spPr>
      </p:pic>
      <p:pic>
        <p:nvPicPr>
          <p:cNvPr id="12" name="Picture 11">
            <a:extLst>
              <a:ext uri="{FF2B5EF4-FFF2-40B4-BE49-F238E27FC236}">
                <a16:creationId xmlns:a16="http://schemas.microsoft.com/office/drawing/2014/main" id="{5F3F44C9-58D0-2F48-B16D-FA808797ACA8}"/>
              </a:ext>
            </a:extLst>
          </p:cNvPr>
          <p:cNvPicPr>
            <a:picLocks noChangeAspect="1"/>
          </p:cNvPicPr>
          <p:nvPr/>
        </p:nvPicPr>
        <p:blipFill>
          <a:blip r:embed="rId3"/>
          <a:stretch>
            <a:fillRect/>
          </a:stretch>
        </p:blipFill>
        <p:spPr>
          <a:xfrm>
            <a:off x="605961" y="4805915"/>
            <a:ext cx="979225" cy="1424860"/>
          </a:xfrm>
          <a:prstGeom prst="rect">
            <a:avLst/>
          </a:prstGeom>
        </p:spPr>
      </p:pic>
      <p:pic>
        <p:nvPicPr>
          <p:cNvPr id="14" name="Picture 13">
            <a:extLst>
              <a:ext uri="{FF2B5EF4-FFF2-40B4-BE49-F238E27FC236}">
                <a16:creationId xmlns:a16="http://schemas.microsoft.com/office/drawing/2014/main" id="{6D24D89D-6D37-3440-8549-7A0398853C64}"/>
              </a:ext>
            </a:extLst>
          </p:cNvPr>
          <p:cNvPicPr>
            <a:picLocks noChangeAspect="1"/>
          </p:cNvPicPr>
          <p:nvPr/>
        </p:nvPicPr>
        <p:blipFill>
          <a:blip r:embed="rId4"/>
          <a:stretch>
            <a:fillRect/>
          </a:stretch>
        </p:blipFill>
        <p:spPr>
          <a:xfrm>
            <a:off x="1925426" y="4805917"/>
            <a:ext cx="979225" cy="1424860"/>
          </a:xfrm>
          <a:prstGeom prst="rect">
            <a:avLst/>
          </a:prstGeom>
        </p:spPr>
      </p:pic>
      <p:pic>
        <p:nvPicPr>
          <p:cNvPr id="16" name="Picture 15">
            <a:extLst>
              <a:ext uri="{FF2B5EF4-FFF2-40B4-BE49-F238E27FC236}">
                <a16:creationId xmlns:a16="http://schemas.microsoft.com/office/drawing/2014/main" id="{277ACD55-843C-2242-9A2F-2CB75CB6AFB8}"/>
              </a:ext>
            </a:extLst>
          </p:cNvPr>
          <p:cNvPicPr>
            <a:picLocks noChangeAspect="1"/>
          </p:cNvPicPr>
          <p:nvPr/>
        </p:nvPicPr>
        <p:blipFill>
          <a:blip r:embed="rId5"/>
          <a:stretch>
            <a:fillRect/>
          </a:stretch>
        </p:blipFill>
        <p:spPr>
          <a:xfrm>
            <a:off x="3244892" y="4805918"/>
            <a:ext cx="979225" cy="1424860"/>
          </a:xfrm>
          <a:prstGeom prst="rect">
            <a:avLst/>
          </a:prstGeom>
        </p:spPr>
      </p:pic>
      <p:sp>
        <p:nvSpPr>
          <p:cNvPr id="21" name="Rectangle 20">
            <a:extLst>
              <a:ext uri="{FF2B5EF4-FFF2-40B4-BE49-F238E27FC236}">
                <a16:creationId xmlns:a16="http://schemas.microsoft.com/office/drawing/2014/main" id="{85379459-AA05-1F43-B068-B1FEC06BA0D2}"/>
              </a:ext>
            </a:extLst>
          </p:cNvPr>
          <p:cNvSpPr/>
          <p:nvPr/>
        </p:nvSpPr>
        <p:spPr>
          <a:xfrm>
            <a:off x="4383315" y="4644572"/>
            <a:ext cx="2719237" cy="1791669"/>
          </a:xfrm>
          <a:prstGeom prst="rect">
            <a:avLst/>
          </a:prstGeom>
          <a:noFill/>
          <a:ln w="31750">
            <a:solidFill>
              <a:srgbClr val="511C6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2400"/>
          </a:p>
        </p:txBody>
      </p:sp>
      <p:pic>
        <p:nvPicPr>
          <p:cNvPr id="20" name="Picture 19">
            <a:extLst>
              <a:ext uri="{FF2B5EF4-FFF2-40B4-BE49-F238E27FC236}">
                <a16:creationId xmlns:a16="http://schemas.microsoft.com/office/drawing/2014/main" id="{B89E4813-0065-5D41-A6AA-82CDC1328566}"/>
              </a:ext>
            </a:extLst>
          </p:cNvPr>
          <p:cNvPicPr>
            <a:picLocks noChangeAspect="1"/>
          </p:cNvPicPr>
          <p:nvPr/>
        </p:nvPicPr>
        <p:blipFill>
          <a:blip r:embed="rId6"/>
          <a:stretch>
            <a:fillRect/>
          </a:stretch>
        </p:blipFill>
        <p:spPr>
          <a:xfrm>
            <a:off x="5883822" y="4805919"/>
            <a:ext cx="979225" cy="1424860"/>
          </a:xfrm>
          <a:prstGeom prst="rect">
            <a:avLst/>
          </a:prstGeom>
        </p:spPr>
      </p:pic>
      <p:sp>
        <p:nvSpPr>
          <p:cNvPr id="15" name="Rectangle 14">
            <a:extLst>
              <a:ext uri="{FF2B5EF4-FFF2-40B4-BE49-F238E27FC236}">
                <a16:creationId xmlns:a16="http://schemas.microsoft.com/office/drawing/2014/main" id="{048068BC-0E1F-AE45-AD0C-E086D29ACECE}"/>
              </a:ext>
            </a:extLst>
          </p:cNvPr>
          <p:cNvSpPr/>
          <p:nvPr/>
        </p:nvSpPr>
        <p:spPr>
          <a:xfrm>
            <a:off x="4383316" y="2096224"/>
            <a:ext cx="1277256" cy="1662977"/>
          </a:xfrm>
          <a:prstGeom prst="rect">
            <a:avLst/>
          </a:prstGeom>
          <a:noFill/>
          <a:ln w="317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2400"/>
          </a:p>
        </p:txBody>
      </p:sp>
      <p:pic>
        <p:nvPicPr>
          <p:cNvPr id="8" name="Picture 7">
            <a:extLst>
              <a:ext uri="{FF2B5EF4-FFF2-40B4-BE49-F238E27FC236}">
                <a16:creationId xmlns:a16="http://schemas.microsoft.com/office/drawing/2014/main" id="{80190CCC-6227-D741-A37B-9E1559BDBA97}"/>
              </a:ext>
            </a:extLst>
          </p:cNvPr>
          <p:cNvPicPr>
            <a:picLocks noChangeAspect="1"/>
          </p:cNvPicPr>
          <p:nvPr/>
        </p:nvPicPr>
        <p:blipFill>
          <a:blip r:embed="rId7"/>
          <a:stretch>
            <a:fillRect/>
          </a:stretch>
        </p:blipFill>
        <p:spPr>
          <a:xfrm>
            <a:off x="3244892" y="2201067"/>
            <a:ext cx="979225" cy="1424860"/>
          </a:xfrm>
          <a:prstGeom prst="rect">
            <a:avLst/>
          </a:prstGeom>
        </p:spPr>
      </p:pic>
      <p:pic>
        <p:nvPicPr>
          <p:cNvPr id="17" name="Picture 16">
            <a:extLst>
              <a:ext uri="{FF2B5EF4-FFF2-40B4-BE49-F238E27FC236}">
                <a16:creationId xmlns:a16="http://schemas.microsoft.com/office/drawing/2014/main" id="{3F626EDB-6544-C54B-88EB-1EAB75CB0187}"/>
              </a:ext>
            </a:extLst>
          </p:cNvPr>
          <p:cNvPicPr>
            <a:picLocks noChangeAspect="1"/>
          </p:cNvPicPr>
          <p:nvPr/>
        </p:nvPicPr>
        <p:blipFill>
          <a:blip r:embed="rId8"/>
          <a:stretch>
            <a:fillRect/>
          </a:stretch>
        </p:blipFill>
        <p:spPr>
          <a:xfrm>
            <a:off x="4532332" y="2201066"/>
            <a:ext cx="979225" cy="1424860"/>
          </a:xfrm>
          <a:prstGeom prst="rect">
            <a:avLst/>
          </a:prstGeom>
        </p:spPr>
      </p:pic>
    </p:spTree>
    <p:extLst>
      <p:ext uri="{BB962C8B-B14F-4D97-AF65-F5344CB8AC3E}">
        <p14:creationId xmlns:p14="http://schemas.microsoft.com/office/powerpoint/2010/main" val="40739864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85379459-AA05-1F43-B068-B1FEC06BA0D2}"/>
              </a:ext>
            </a:extLst>
          </p:cNvPr>
          <p:cNvSpPr/>
          <p:nvPr/>
        </p:nvSpPr>
        <p:spPr>
          <a:xfrm>
            <a:off x="3018973" y="4644572"/>
            <a:ext cx="4083579" cy="1791669"/>
          </a:xfrm>
          <a:prstGeom prst="rect">
            <a:avLst/>
          </a:prstGeom>
          <a:noFill/>
          <a:ln w="31750">
            <a:solidFill>
              <a:srgbClr val="511C6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2400"/>
          </a:p>
        </p:txBody>
      </p:sp>
      <p:sp>
        <p:nvSpPr>
          <p:cNvPr id="6" name="Text Placeholder 3"/>
          <p:cNvSpPr>
            <a:spLocks noGrp="1"/>
          </p:cNvSpPr>
          <p:nvPr>
            <p:ph type="body" sz="quarter" idx="4294967295"/>
          </p:nvPr>
        </p:nvSpPr>
        <p:spPr>
          <a:xfrm>
            <a:off x="7783032" y="2252199"/>
            <a:ext cx="4125435" cy="4184043"/>
          </a:xfrm>
          <a:prstGeom prst="rect">
            <a:avLst/>
          </a:prstGeom>
        </p:spPr>
        <p:txBody>
          <a:bodyPr/>
          <a:lstStyle/>
          <a:p>
            <a:pPr marL="0" indent="0">
              <a:lnSpc>
                <a:spcPct val="160000"/>
              </a:lnSpc>
              <a:buClr>
                <a:srgbClr val="511C6C"/>
              </a:buClr>
              <a:buNone/>
            </a:pPr>
            <a:r>
              <a:rPr lang="en-US" b="1" dirty="0">
                <a:latin typeface="Helvetica Neue" panose="02000503000000020004" pitchFamily="2" charset="0"/>
                <a:ea typeface="Helvetica Neue" panose="02000503000000020004" pitchFamily="2" charset="0"/>
                <a:cs typeface="Helvetica Neue" panose="02000503000000020004" pitchFamily="2" charset="0"/>
              </a:rPr>
              <a:t>Random Agent</a:t>
            </a:r>
          </a:p>
          <a:p>
            <a:pPr marL="0" indent="0">
              <a:lnSpc>
                <a:spcPct val="160000"/>
              </a:lnSpc>
              <a:buClr>
                <a:srgbClr val="511C6C"/>
              </a:buClr>
              <a:buNone/>
            </a:pPr>
            <a:r>
              <a:rPr lang="en-US" b="1" dirty="0">
                <a:latin typeface="Helvetica Neue" panose="02000503000000020004" pitchFamily="2" charset="0"/>
                <a:ea typeface="Helvetica Neue" panose="02000503000000020004" pitchFamily="2" charset="0"/>
                <a:cs typeface="Helvetica Neue" panose="02000503000000020004" pitchFamily="2" charset="0"/>
              </a:rPr>
              <a:t>Varying Trump Agent</a:t>
            </a:r>
          </a:p>
          <a:p>
            <a:pPr marL="0" indent="0">
              <a:lnSpc>
                <a:spcPct val="160000"/>
              </a:lnSpc>
              <a:buClr>
                <a:srgbClr val="511C6C"/>
              </a:buClr>
              <a:buNone/>
            </a:pPr>
            <a:r>
              <a:rPr lang="en-US" b="1" dirty="0">
                <a:latin typeface="Helvetica Neue" panose="02000503000000020004" pitchFamily="2" charset="0"/>
                <a:ea typeface="Helvetica Neue" panose="02000503000000020004" pitchFamily="2" charset="0"/>
                <a:cs typeface="Helvetica Neue" panose="02000503000000020004" pitchFamily="2" charset="0"/>
              </a:rPr>
              <a:t>Maximum Agent</a:t>
            </a:r>
          </a:p>
          <a:p>
            <a:pPr marL="0" indent="0">
              <a:lnSpc>
                <a:spcPct val="160000"/>
              </a:lnSpc>
              <a:buClr>
                <a:srgbClr val="511C6C"/>
              </a:buClr>
              <a:buNone/>
            </a:pPr>
            <a:r>
              <a:rPr lang="en-US" b="1" dirty="0" err="1">
                <a:latin typeface="Helvetica Neue" panose="02000503000000020004" pitchFamily="2" charset="0"/>
                <a:ea typeface="Helvetica Neue" panose="02000503000000020004" pitchFamily="2" charset="0"/>
                <a:cs typeface="Helvetica Neue" panose="02000503000000020004" pitchFamily="2" charset="0"/>
              </a:rPr>
              <a:t>MiniMax</a:t>
            </a:r>
            <a:r>
              <a:rPr lang="en-US" b="1" dirty="0">
                <a:latin typeface="Helvetica Neue" panose="02000503000000020004" pitchFamily="2" charset="0"/>
                <a:ea typeface="Helvetica Neue" panose="02000503000000020004" pitchFamily="2" charset="0"/>
                <a:cs typeface="Helvetica Neue" panose="02000503000000020004" pitchFamily="2" charset="0"/>
              </a:rPr>
              <a:t> Agent </a:t>
            </a:r>
          </a:p>
          <a:p>
            <a:pPr marL="0" indent="0">
              <a:lnSpc>
                <a:spcPct val="160000"/>
              </a:lnSpc>
              <a:buClr>
                <a:srgbClr val="511C6C"/>
              </a:buClr>
              <a:buNone/>
            </a:pPr>
            <a:r>
              <a:rPr lang="en-US" b="1" dirty="0">
                <a:latin typeface="Helvetica Neue" panose="02000503000000020004" pitchFamily="2" charset="0"/>
                <a:ea typeface="Helvetica Neue" panose="02000503000000020004" pitchFamily="2" charset="0"/>
                <a:cs typeface="Helvetica Neue" panose="02000503000000020004" pitchFamily="2" charset="0"/>
              </a:rPr>
              <a:t>Monte Carlo Agent</a:t>
            </a:r>
          </a:p>
          <a:p>
            <a:pPr>
              <a:buClr>
                <a:srgbClr val="511C6C"/>
              </a:buClr>
            </a:pPr>
            <a:endParaRPr lang="en-US" dirty="0">
              <a:latin typeface="Helvetica Neue" panose="02000503000000020004" pitchFamily="2" charset="0"/>
              <a:ea typeface="Helvetica Neue" panose="02000503000000020004" pitchFamily="2" charset="0"/>
              <a:cs typeface="Helvetica Neue" panose="02000503000000020004" pitchFamily="2" charset="0"/>
            </a:endParaRPr>
          </a:p>
          <a:p>
            <a:pPr>
              <a:buClr>
                <a:srgbClr val="00B2DD"/>
              </a:buClr>
            </a:pPr>
            <a:endParaRPr lang="en-US" dirty="0">
              <a:latin typeface="+mn-lt"/>
            </a:endParaRPr>
          </a:p>
          <a:p>
            <a:pPr>
              <a:buClr>
                <a:srgbClr val="00B2DD"/>
              </a:buClr>
            </a:pPr>
            <a:endParaRPr lang="en-US" dirty="0">
              <a:latin typeface="+mn-lt"/>
            </a:endParaRPr>
          </a:p>
        </p:txBody>
      </p:sp>
      <p:sp>
        <p:nvSpPr>
          <p:cNvPr id="7" name="Text Placeholder 4"/>
          <p:cNvSpPr>
            <a:spLocks noGrp="1"/>
          </p:cNvSpPr>
          <p:nvPr>
            <p:ph type="body" sz="quarter" idx="4294967295"/>
          </p:nvPr>
        </p:nvSpPr>
        <p:spPr>
          <a:xfrm>
            <a:off x="1178988" y="940260"/>
            <a:ext cx="7164912" cy="994616"/>
          </a:xfrm>
          <a:prstGeom prst="rect">
            <a:avLst/>
          </a:prstGeom>
        </p:spPr>
        <p:txBody>
          <a:bodyPr/>
          <a:lstStyle/>
          <a:p>
            <a:pPr marL="0" indent="0">
              <a:buNone/>
            </a:pPr>
            <a:r>
              <a:rPr lang="en-US" sz="4800" b="1" dirty="0">
                <a:solidFill>
                  <a:srgbClr val="511C6C"/>
                </a:solidFill>
                <a:latin typeface="Baskerville" panose="02020502070401020303" pitchFamily="18" charset="0"/>
                <a:ea typeface="Baskerville" panose="02020502070401020303" pitchFamily="18" charset="0"/>
              </a:rPr>
              <a:t>Agents</a:t>
            </a:r>
            <a:endParaRPr lang="en-US" sz="4800" dirty="0">
              <a:solidFill>
                <a:srgbClr val="00B2DD"/>
              </a:solidFill>
            </a:endParaRPr>
          </a:p>
        </p:txBody>
      </p:sp>
      <p:cxnSp>
        <p:nvCxnSpPr>
          <p:cNvPr id="3" name="Straight Connector 2">
            <a:extLst>
              <a:ext uri="{FF2B5EF4-FFF2-40B4-BE49-F238E27FC236}">
                <a16:creationId xmlns:a16="http://schemas.microsoft.com/office/drawing/2014/main" id="{E4EA91D6-815C-2D4B-9CA1-4CDC01F48E60}"/>
              </a:ext>
            </a:extLst>
          </p:cNvPr>
          <p:cNvCxnSpPr/>
          <p:nvPr/>
        </p:nvCxnSpPr>
        <p:spPr>
          <a:xfrm flipV="1">
            <a:off x="7442791" y="2069805"/>
            <a:ext cx="0" cy="478819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CB7F1774-F2A8-0242-8B38-0C01372F7C92}"/>
              </a:ext>
            </a:extLst>
          </p:cNvPr>
          <p:cNvSpPr txBox="1"/>
          <p:nvPr/>
        </p:nvSpPr>
        <p:spPr>
          <a:xfrm>
            <a:off x="10476617" y="4805919"/>
            <a:ext cx="431528" cy="954107"/>
          </a:xfrm>
          <a:prstGeom prst="rect">
            <a:avLst/>
          </a:prstGeom>
          <a:noFill/>
        </p:spPr>
        <p:txBody>
          <a:bodyPr wrap="none" rtlCol="0">
            <a:spAutoFit/>
          </a:bodyPr>
          <a:lstStyle/>
          <a:p>
            <a:r>
              <a:rPr lang="en-US" sz="3200" b="1" dirty="0">
                <a:solidFill>
                  <a:srgbClr val="511C6C"/>
                </a:solidFill>
                <a:latin typeface="Helvetica Neue" panose="02000503000000020004" pitchFamily="2" charset="0"/>
                <a:ea typeface="Helvetica Neue" panose="02000503000000020004" pitchFamily="2" charset="0"/>
                <a:cs typeface="Helvetica Neue" panose="02000503000000020004" pitchFamily="2" charset="0"/>
              </a:rPr>
              <a:t>&lt;</a:t>
            </a:r>
          </a:p>
          <a:p>
            <a:endParaRPr lang="en-US" sz="2400" dirty="0"/>
          </a:p>
        </p:txBody>
      </p:sp>
      <p:pic>
        <p:nvPicPr>
          <p:cNvPr id="5" name="Picture 4">
            <a:extLst>
              <a:ext uri="{FF2B5EF4-FFF2-40B4-BE49-F238E27FC236}">
                <a16:creationId xmlns:a16="http://schemas.microsoft.com/office/drawing/2014/main" id="{E5984406-E9F8-F348-8948-61B743764FF2}"/>
              </a:ext>
            </a:extLst>
          </p:cNvPr>
          <p:cNvPicPr>
            <a:picLocks noChangeAspect="1"/>
          </p:cNvPicPr>
          <p:nvPr/>
        </p:nvPicPr>
        <p:blipFill>
          <a:blip r:embed="rId2"/>
          <a:stretch>
            <a:fillRect/>
          </a:stretch>
        </p:blipFill>
        <p:spPr>
          <a:xfrm>
            <a:off x="1925410" y="2201067"/>
            <a:ext cx="979241" cy="1424884"/>
          </a:xfrm>
          <a:prstGeom prst="rect">
            <a:avLst/>
          </a:prstGeom>
        </p:spPr>
      </p:pic>
      <p:pic>
        <p:nvPicPr>
          <p:cNvPr id="12" name="Picture 11">
            <a:extLst>
              <a:ext uri="{FF2B5EF4-FFF2-40B4-BE49-F238E27FC236}">
                <a16:creationId xmlns:a16="http://schemas.microsoft.com/office/drawing/2014/main" id="{5F3F44C9-58D0-2F48-B16D-FA808797ACA8}"/>
              </a:ext>
            </a:extLst>
          </p:cNvPr>
          <p:cNvPicPr>
            <a:picLocks noChangeAspect="1"/>
          </p:cNvPicPr>
          <p:nvPr/>
        </p:nvPicPr>
        <p:blipFill>
          <a:blip r:embed="rId3"/>
          <a:stretch>
            <a:fillRect/>
          </a:stretch>
        </p:blipFill>
        <p:spPr>
          <a:xfrm>
            <a:off x="605961" y="4805915"/>
            <a:ext cx="979225" cy="1424860"/>
          </a:xfrm>
          <a:prstGeom prst="rect">
            <a:avLst/>
          </a:prstGeom>
        </p:spPr>
      </p:pic>
      <p:pic>
        <p:nvPicPr>
          <p:cNvPr id="14" name="Picture 13">
            <a:extLst>
              <a:ext uri="{FF2B5EF4-FFF2-40B4-BE49-F238E27FC236}">
                <a16:creationId xmlns:a16="http://schemas.microsoft.com/office/drawing/2014/main" id="{6D24D89D-6D37-3440-8549-7A0398853C64}"/>
              </a:ext>
            </a:extLst>
          </p:cNvPr>
          <p:cNvPicPr>
            <a:picLocks noChangeAspect="1"/>
          </p:cNvPicPr>
          <p:nvPr/>
        </p:nvPicPr>
        <p:blipFill>
          <a:blip r:embed="rId4"/>
          <a:stretch>
            <a:fillRect/>
          </a:stretch>
        </p:blipFill>
        <p:spPr>
          <a:xfrm>
            <a:off x="1925426" y="4805917"/>
            <a:ext cx="979225" cy="1424860"/>
          </a:xfrm>
          <a:prstGeom prst="rect">
            <a:avLst/>
          </a:prstGeom>
        </p:spPr>
      </p:pic>
      <p:pic>
        <p:nvPicPr>
          <p:cNvPr id="18" name="Picture 17">
            <a:extLst>
              <a:ext uri="{FF2B5EF4-FFF2-40B4-BE49-F238E27FC236}">
                <a16:creationId xmlns:a16="http://schemas.microsoft.com/office/drawing/2014/main" id="{E8AA4CB1-D4EF-3F43-AC5C-D664CA0312CC}"/>
              </a:ext>
            </a:extLst>
          </p:cNvPr>
          <p:cNvPicPr>
            <a:picLocks noChangeAspect="1"/>
          </p:cNvPicPr>
          <p:nvPr/>
        </p:nvPicPr>
        <p:blipFill>
          <a:blip r:embed="rId5"/>
          <a:stretch>
            <a:fillRect/>
          </a:stretch>
        </p:blipFill>
        <p:spPr>
          <a:xfrm>
            <a:off x="4564357" y="4805919"/>
            <a:ext cx="979225" cy="1424860"/>
          </a:xfrm>
          <a:prstGeom prst="rect">
            <a:avLst/>
          </a:prstGeom>
        </p:spPr>
      </p:pic>
      <p:pic>
        <p:nvPicPr>
          <p:cNvPr id="20" name="Picture 19">
            <a:extLst>
              <a:ext uri="{FF2B5EF4-FFF2-40B4-BE49-F238E27FC236}">
                <a16:creationId xmlns:a16="http://schemas.microsoft.com/office/drawing/2014/main" id="{B89E4813-0065-5D41-A6AA-82CDC1328566}"/>
              </a:ext>
            </a:extLst>
          </p:cNvPr>
          <p:cNvPicPr>
            <a:picLocks noChangeAspect="1"/>
          </p:cNvPicPr>
          <p:nvPr/>
        </p:nvPicPr>
        <p:blipFill>
          <a:blip r:embed="rId6"/>
          <a:stretch>
            <a:fillRect/>
          </a:stretch>
        </p:blipFill>
        <p:spPr>
          <a:xfrm>
            <a:off x="5883822" y="4805919"/>
            <a:ext cx="979225" cy="1424860"/>
          </a:xfrm>
          <a:prstGeom prst="rect">
            <a:avLst/>
          </a:prstGeom>
        </p:spPr>
      </p:pic>
      <p:pic>
        <p:nvPicPr>
          <p:cNvPr id="11" name="Picture 10">
            <a:extLst>
              <a:ext uri="{FF2B5EF4-FFF2-40B4-BE49-F238E27FC236}">
                <a16:creationId xmlns:a16="http://schemas.microsoft.com/office/drawing/2014/main" id="{E5AD923A-D8FC-6848-9BBD-A1368FCC82D5}"/>
              </a:ext>
            </a:extLst>
          </p:cNvPr>
          <p:cNvPicPr>
            <a:picLocks noChangeAspect="1"/>
          </p:cNvPicPr>
          <p:nvPr/>
        </p:nvPicPr>
        <p:blipFill>
          <a:blip r:embed="rId7"/>
          <a:stretch>
            <a:fillRect/>
          </a:stretch>
        </p:blipFill>
        <p:spPr>
          <a:xfrm>
            <a:off x="3244890" y="4805914"/>
            <a:ext cx="979225" cy="1424860"/>
          </a:xfrm>
          <a:prstGeom prst="rect">
            <a:avLst/>
          </a:prstGeom>
        </p:spPr>
      </p:pic>
      <p:pic>
        <p:nvPicPr>
          <p:cNvPr id="19" name="Picture 18">
            <a:extLst>
              <a:ext uri="{FF2B5EF4-FFF2-40B4-BE49-F238E27FC236}">
                <a16:creationId xmlns:a16="http://schemas.microsoft.com/office/drawing/2014/main" id="{85B6011F-0629-C247-AF23-437BC9238A31}"/>
              </a:ext>
            </a:extLst>
          </p:cNvPr>
          <p:cNvPicPr>
            <a:picLocks noChangeAspect="1"/>
          </p:cNvPicPr>
          <p:nvPr/>
        </p:nvPicPr>
        <p:blipFill>
          <a:blip r:embed="rId8"/>
          <a:stretch>
            <a:fillRect/>
          </a:stretch>
        </p:blipFill>
        <p:spPr>
          <a:xfrm>
            <a:off x="4560570" y="4805915"/>
            <a:ext cx="979225" cy="1424860"/>
          </a:xfrm>
          <a:prstGeom prst="rect">
            <a:avLst/>
          </a:prstGeom>
        </p:spPr>
      </p:pic>
    </p:spTree>
    <p:extLst>
      <p:ext uri="{BB962C8B-B14F-4D97-AF65-F5344CB8AC3E}">
        <p14:creationId xmlns:p14="http://schemas.microsoft.com/office/powerpoint/2010/main" val="1902718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85379459-AA05-1F43-B068-B1FEC06BA0D2}"/>
              </a:ext>
            </a:extLst>
          </p:cNvPr>
          <p:cNvSpPr/>
          <p:nvPr/>
        </p:nvSpPr>
        <p:spPr>
          <a:xfrm>
            <a:off x="3018973" y="4644572"/>
            <a:ext cx="4083579" cy="1791669"/>
          </a:xfrm>
          <a:prstGeom prst="rect">
            <a:avLst/>
          </a:prstGeom>
          <a:noFill/>
          <a:ln w="31750">
            <a:solidFill>
              <a:srgbClr val="511C6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2400"/>
          </a:p>
        </p:txBody>
      </p:sp>
      <p:pic>
        <p:nvPicPr>
          <p:cNvPr id="17" name="Picture 16">
            <a:extLst>
              <a:ext uri="{FF2B5EF4-FFF2-40B4-BE49-F238E27FC236}">
                <a16:creationId xmlns:a16="http://schemas.microsoft.com/office/drawing/2014/main" id="{C5B3F221-4967-8248-8AE7-EC9CFF6AF949}"/>
              </a:ext>
            </a:extLst>
          </p:cNvPr>
          <p:cNvPicPr>
            <a:picLocks noChangeAspect="1"/>
          </p:cNvPicPr>
          <p:nvPr/>
        </p:nvPicPr>
        <p:blipFill>
          <a:blip r:embed="rId2"/>
          <a:stretch>
            <a:fillRect/>
          </a:stretch>
        </p:blipFill>
        <p:spPr>
          <a:xfrm>
            <a:off x="3244890" y="2201042"/>
            <a:ext cx="979225" cy="1424860"/>
          </a:xfrm>
          <a:prstGeom prst="rect">
            <a:avLst/>
          </a:prstGeom>
        </p:spPr>
      </p:pic>
      <p:pic>
        <p:nvPicPr>
          <p:cNvPr id="16" name="Picture 15">
            <a:extLst>
              <a:ext uri="{FF2B5EF4-FFF2-40B4-BE49-F238E27FC236}">
                <a16:creationId xmlns:a16="http://schemas.microsoft.com/office/drawing/2014/main" id="{85F2B875-A628-0540-AD6B-DC493F3C949E}"/>
              </a:ext>
            </a:extLst>
          </p:cNvPr>
          <p:cNvPicPr>
            <a:picLocks noChangeAspect="1"/>
          </p:cNvPicPr>
          <p:nvPr/>
        </p:nvPicPr>
        <p:blipFill>
          <a:blip r:embed="rId3"/>
          <a:stretch>
            <a:fillRect/>
          </a:stretch>
        </p:blipFill>
        <p:spPr>
          <a:xfrm>
            <a:off x="4546846" y="2201043"/>
            <a:ext cx="979225" cy="1424860"/>
          </a:xfrm>
          <a:prstGeom prst="rect">
            <a:avLst/>
          </a:prstGeom>
        </p:spPr>
      </p:pic>
      <p:sp>
        <p:nvSpPr>
          <p:cNvPr id="6" name="Text Placeholder 3"/>
          <p:cNvSpPr>
            <a:spLocks noGrp="1"/>
          </p:cNvSpPr>
          <p:nvPr>
            <p:ph type="body" sz="quarter" idx="4294967295"/>
          </p:nvPr>
        </p:nvSpPr>
        <p:spPr>
          <a:xfrm>
            <a:off x="7783032" y="2252199"/>
            <a:ext cx="4125435" cy="4184043"/>
          </a:xfrm>
          <a:prstGeom prst="rect">
            <a:avLst/>
          </a:prstGeom>
        </p:spPr>
        <p:txBody>
          <a:bodyPr/>
          <a:lstStyle/>
          <a:p>
            <a:pPr marL="0" indent="0">
              <a:lnSpc>
                <a:spcPct val="160000"/>
              </a:lnSpc>
              <a:buClr>
                <a:srgbClr val="511C6C"/>
              </a:buClr>
              <a:buNone/>
            </a:pPr>
            <a:r>
              <a:rPr lang="en-US" b="1" dirty="0">
                <a:latin typeface="Helvetica Neue" panose="02000503000000020004" pitchFamily="2" charset="0"/>
                <a:ea typeface="Helvetica Neue" panose="02000503000000020004" pitchFamily="2" charset="0"/>
                <a:cs typeface="Helvetica Neue" panose="02000503000000020004" pitchFamily="2" charset="0"/>
              </a:rPr>
              <a:t>Random Agent</a:t>
            </a:r>
          </a:p>
          <a:p>
            <a:pPr marL="0" indent="0">
              <a:lnSpc>
                <a:spcPct val="160000"/>
              </a:lnSpc>
              <a:buClr>
                <a:srgbClr val="511C6C"/>
              </a:buClr>
              <a:buNone/>
            </a:pPr>
            <a:r>
              <a:rPr lang="en-US" b="1" dirty="0">
                <a:latin typeface="Helvetica Neue" panose="02000503000000020004" pitchFamily="2" charset="0"/>
                <a:ea typeface="Helvetica Neue" panose="02000503000000020004" pitchFamily="2" charset="0"/>
                <a:cs typeface="Helvetica Neue" panose="02000503000000020004" pitchFamily="2" charset="0"/>
              </a:rPr>
              <a:t>Varying Trump Agent</a:t>
            </a:r>
          </a:p>
          <a:p>
            <a:pPr marL="0" indent="0">
              <a:lnSpc>
                <a:spcPct val="160000"/>
              </a:lnSpc>
              <a:buClr>
                <a:srgbClr val="511C6C"/>
              </a:buClr>
              <a:buNone/>
            </a:pPr>
            <a:r>
              <a:rPr lang="en-US" b="1" dirty="0">
                <a:latin typeface="Helvetica Neue" panose="02000503000000020004" pitchFamily="2" charset="0"/>
                <a:ea typeface="Helvetica Neue" panose="02000503000000020004" pitchFamily="2" charset="0"/>
                <a:cs typeface="Helvetica Neue" panose="02000503000000020004" pitchFamily="2" charset="0"/>
              </a:rPr>
              <a:t>Maximum Agent</a:t>
            </a:r>
          </a:p>
          <a:p>
            <a:pPr marL="0" indent="0">
              <a:lnSpc>
                <a:spcPct val="160000"/>
              </a:lnSpc>
              <a:buClr>
                <a:srgbClr val="511C6C"/>
              </a:buClr>
              <a:buNone/>
            </a:pPr>
            <a:r>
              <a:rPr lang="en-US" b="1" dirty="0" err="1">
                <a:latin typeface="Helvetica Neue" panose="02000503000000020004" pitchFamily="2" charset="0"/>
                <a:ea typeface="Helvetica Neue" panose="02000503000000020004" pitchFamily="2" charset="0"/>
                <a:cs typeface="Helvetica Neue" panose="02000503000000020004" pitchFamily="2" charset="0"/>
              </a:rPr>
              <a:t>MiniMax</a:t>
            </a:r>
            <a:r>
              <a:rPr lang="en-US" b="1" dirty="0">
                <a:latin typeface="Helvetica Neue" panose="02000503000000020004" pitchFamily="2" charset="0"/>
                <a:ea typeface="Helvetica Neue" panose="02000503000000020004" pitchFamily="2" charset="0"/>
                <a:cs typeface="Helvetica Neue" panose="02000503000000020004" pitchFamily="2" charset="0"/>
              </a:rPr>
              <a:t> Agent </a:t>
            </a:r>
          </a:p>
          <a:p>
            <a:pPr marL="0" indent="0">
              <a:lnSpc>
                <a:spcPct val="160000"/>
              </a:lnSpc>
              <a:buClr>
                <a:srgbClr val="511C6C"/>
              </a:buClr>
              <a:buNone/>
            </a:pPr>
            <a:r>
              <a:rPr lang="en-US" b="1" dirty="0">
                <a:latin typeface="Helvetica Neue" panose="02000503000000020004" pitchFamily="2" charset="0"/>
                <a:ea typeface="Helvetica Neue" panose="02000503000000020004" pitchFamily="2" charset="0"/>
                <a:cs typeface="Helvetica Neue" panose="02000503000000020004" pitchFamily="2" charset="0"/>
              </a:rPr>
              <a:t>Monte Carlo Agent</a:t>
            </a:r>
          </a:p>
          <a:p>
            <a:pPr>
              <a:buClr>
                <a:srgbClr val="511C6C"/>
              </a:buClr>
            </a:pPr>
            <a:endParaRPr lang="en-US" dirty="0">
              <a:latin typeface="Helvetica Neue" panose="02000503000000020004" pitchFamily="2" charset="0"/>
              <a:ea typeface="Helvetica Neue" panose="02000503000000020004" pitchFamily="2" charset="0"/>
              <a:cs typeface="Helvetica Neue" panose="02000503000000020004" pitchFamily="2" charset="0"/>
            </a:endParaRPr>
          </a:p>
          <a:p>
            <a:pPr>
              <a:buClr>
                <a:srgbClr val="00B2DD"/>
              </a:buClr>
            </a:pPr>
            <a:endParaRPr lang="en-US" dirty="0">
              <a:latin typeface="+mn-lt"/>
            </a:endParaRPr>
          </a:p>
          <a:p>
            <a:pPr>
              <a:buClr>
                <a:srgbClr val="00B2DD"/>
              </a:buClr>
            </a:pPr>
            <a:endParaRPr lang="en-US" dirty="0">
              <a:latin typeface="+mn-lt"/>
            </a:endParaRPr>
          </a:p>
        </p:txBody>
      </p:sp>
      <p:sp>
        <p:nvSpPr>
          <p:cNvPr id="7" name="Text Placeholder 4"/>
          <p:cNvSpPr>
            <a:spLocks noGrp="1"/>
          </p:cNvSpPr>
          <p:nvPr>
            <p:ph type="body" sz="quarter" idx="4294967295"/>
          </p:nvPr>
        </p:nvSpPr>
        <p:spPr>
          <a:xfrm>
            <a:off x="1178988" y="940260"/>
            <a:ext cx="7164912" cy="994616"/>
          </a:xfrm>
          <a:prstGeom prst="rect">
            <a:avLst/>
          </a:prstGeom>
        </p:spPr>
        <p:txBody>
          <a:bodyPr/>
          <a:lstStyle/>
          <a:p>
            <a:pPr marL="0" indent="0">
              <a:buNone/>
            </a:pPr>
            <a:r>
              <a:rPr lang="en-US" sz="4800" b="1" dirty="0">
                <a:solidFill>
                  <a:srgbClr val="511C6C"/>
                </a:solidFill>
                <a:latin typeface="Baskerville" panose="02020502070401020303" pitchFamily="18" charset="0"/>
                <a:ea typeface="Baskerville" panose="02020502070401020303" pitchFamily="18" charset="0"/>
              </a:rPr>
              <a:t>Agents</a:t>
            </a:r>
          </a:p>
          <a:p>
            <a:endParaRPr lang="en-US" sz="4800" dirty="0">
              <a:solidFill>
                <a:srgbClr val="00B2DD"/>
              </a:solidFill>
            </a:endParaRPr>
          </a:p>
        </p:txBody>
      </p:sp>
      <p:cxnSp>
        <p:nvCxnSpPr>
          <p:cNvPr id="3" name="Straight Connector 2">
            <a:extLst>
              <a:ext uri="{FF2B5EF4-FFF2-40B4-BE49-F238E27FC236}">
                <a16:creationId xmlns:a16="http://schemas.microsoft.com/office/drawing/2014/main" id="{E4EA91D6-815C-2D4B-9CA1-4CDC01F48E60}"/>
              </a:ext>
            </a:extLst>
          </p:cNvPr>
          <p:cNvCxnSpPr/>
          <p:nvPr/>
        </p:nvCxnSpPr>
        <p:spPr>
          <a:xfrm flipV="1">
            <a:off x="7442791" y="2069805"/>
            <a:ext cx="0" cy="478819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CB7F1774-F2A8-0242-8B38-0C01372F7C92}"/>
              </a:ext>
            </a:extLst>
          </p:cNvPr>
          <p:cNvSpPr txBox="1"/>
          <p:nvPr/>
        </p:nvSpPr>
        <p:spPr>
          <a:xfrm>
            <a:off x="10476617" y="4805919"/>
            <a:ext cx="431528" cy="954107"/>
          </a:xfrm>
          <a:prstGeom prst="rect">
            <a:avLst/>
          </a:prstGeom>
          <a:noFill/>
        </p:spPr>
        <p:txBody>
          <a:bodyPr wrap="none" rtlCol="0">
            <a:spAutoFit/>
          </a:bodyPr>
          <a:lstStyle/>
          <a:p>
            <a:r>
              <a:rPr lang="en-US" sz="3200" b="1" dirty="0">
                <a:solidFill>
                  <a:srgbClr val="511C6C"/>
                </a:solidFill>
                <a:latin typeface="Helvetica Neue" panose="02000503000000020004" pitchFamily="2" charset="0"/>
                <a:ea typeface="Helvetica Neue" panose="02000503000000020004" pitchFamily="2" charset="0"/>
                <a:cs typeface="Helvetica Neue" panose="02000503000000020004" pitchFamily="2" charset="0"/>
              </a:rPr>
              <a:t>&lt;</a:t>
            </a:r>
          </a:p>
          <a:p>
            <a:endParaRPr lang="en-US" sz="2400" dirty="0"/>
          </a:p>
        </p:txBody>
      </p:sp>
      <p:pic>
        <p:nvPicPr>
          <p:cNvPr id="5" name="Picture 4">
            <a:extLst>
              <a:ext uri="{FF2B5EF4-FFF2-40B4-BE49-F238E27FC236}">
                <a16:creationId xmlns:a16="http://schemas.microsoft.com/office/drawing/2014/main" id="{E5984406-E9F8-F348-8948-61B743764FF2}"/>
              </a:ext>
            </a:extLst>
          </p:cNvPr>
          <p:cNvPicPr>
            <a:picLocks noChangeAspect="1"/>
          </p:cNvPicPr>
          <p:nvPr/>
        </p:nvPicPr>
        <p:blipFill>
          <a:blip r:embed="rId4"/>
          <a:stretch>
            <a:fillRect/>
          </a:stretch>
        </p:blipFill>
        <p:spPr>
          <a:xfrm>
            <a:off x="1925410" y="2201067"/>
            <a:ext cx="979241" cy="1424884"/>
          </a:xfrm>
          <a:prstGeom prst="rect">
            <a:avLst/>
          </a:prstGeom>
        </p:spPr>
      </p:pic>
      <p:pic>
        <p:nvPicPr>
          <p:cNvPr id="12" name="Picture 11">
            <a:extLst>
              <a:ext uri="{FF2B5EF4-FFF2-40B4-BE49-F238E27FC236}">
                <a16:creationId xmlns:a16="http://schemas.microsoft.com/office/drawing/2014/main" id="{5F3F44C9-58D0-2F48-B16D-FA808797ACA8}"/>
              </a:ext>
            </a:extLst>
          </p:cNvPr>
          <p:cNvPicPr>
            <a:picLocks noChangeAspect="1"/>
          </p:cNvPicPr>
          <p:nvPr/>
        </p:nvPicPr>
        <p:blipFill>
          <a:blip r:embed="rId5"/>
          <a:stretch>
            <a:fillRect/>
          </a:stretch>
        </p:blipFill>
        <p:spPr>
          <a:xfrm>
            <a:off x="605961" y="4805915"/>
            <a:ext cx="979225" cy="1424860"/>
          </a:xfrm>
          <a:prstGeom prst="rect">
            <a:avLst/>
          </a:prstGeom>
        </p:spPr>
      </p:pic>
      <p:pic>
        <p:nvPicPr>
          <p:cNvPr id="14" name="Picture 13">
            <a:extLst>
              <a:ext uri="{FF2B5EF4-FFF2-40B4-BE49-F238E27FC236}">
                <a16:creationId xmlns:a16="http://schemas.microsoft.com/office/drawing/2014/main" id="{6D24D89D-6D37-3440-8549-7A0398853C64}"/>
              </a:ext>
            </a:extLst>
          </p:cNvPr>
          <p:cNvPicPr>
            <a:picLocks noChangeAspect="1"/>
          </p:cNvPicPr>
          <p:nvPr/>
        </p:nvPicPr>
        <p:blipFill>
          <a:blip r:embed="rId6"/>
          <a:stretch>
            <a:fillRect/>
          </a:stretch>
        </p:blipFill>
        <p:spPr>
          <a:xfrm>
            <a:off x="1925426" y="4805917"/>
            <a:ext cx="979225" cy="1424860"/>
          </a:xfrm>
          <a:prstGeom prst="rect">
            <a:avLst/>
          </a:prstGeom>
        </p:spPr>
      </p:pic>
      <p:pic>
        <p:nvPicPr>
          <p:cNvPr id="18" name="Picture 17">
            <a:extLst>
              <a:ext uri="{FF2B5EF4-FFF2-40B4-BE49-F238E27FC236}">
                <a16:creationId xmlns:a16="http://schemas.microsoft.com/office/drawing/2014/main" id="{E8AA4CB1-D4EF-3F43-AC5C-D664CA0312CC}"/>
              </a:ext>
            </a:extLst>
          </p:cNvPr>
          <p:cNvPicPr>
            <a:picLocks noChangeAspect="1"/>
          </p:cNvPicPr>
          <p:nvPr/>
        </p:nvPicPr>
        <p:blipFill>
          <a:blip r:embed="rId7"/>
          <a:stretch>
            <a:fillRect/>
          </a:stretch>
        </p:blipFill>
        <p:spPr>
          <a:xfrm>
            <a:off x="4564357" y="4805919"/>
            <a:ext cx="979225" cy="1424860"/>
          </a:xfrm>
          <a:prstGeom prst="rect">
            <a:avLst/>
          </a:prstGeom>
        </p:spPr>
      </p:pic>
      <p:pic>
        <p:nvPicPr>
          <p:cNvPr id="20" name="Picture 19">
            <a:extLst>
              <a:ext uri="{FF2B5EF4-FFF2-40B4-BE49-F238E27FC236}">
                <a16:creationId xmlns:a16="http://schemas.microsoft.com/office/drawing/2014/main" id="{B89E4813-0065-5D41-A6AA-82CDC1328566}"/>
              </a:ext>
            </a:extLst>
          </p:cNvPr>
          <p:cNvPicPr>
            <a:picLocks noChangeAspect="1"/>
          </p:cNvPicPr>
          <p:nvPr/>
        </p:nvPicPr>
        <p:blipFill>
          <a:blip r:embed="rId8"/>
          <a:stretch>
            <a:fillRect/>
          </a:stretch>
        </p:blipFill>
        <p:spPr>
          <a:xfrm>
            <a:off x="5883822" y="4805919"/>
            <a:ext cx="979225" cy="1424860"/>
          </a:xfrm>
          <a:prstGeom prst="rect">
            <a:avLst/>
          </a:prstGeom>
        </p:spPr>
      </p:pic>
      <p:sp>
        <p:nvSpPr>
          <p:cNvPr id="15" name="Rectangle 14">
            <a:extLst>
              <a:ext uri="{FF2B5EF4-FFF2-40B4-BE49-F238E27FC236}">
                <a16:creationId xmlns:a16="http://schemas.microsoft.com/office/drawing/2014/main" id="{7F7FB2E1-45F0-A941-B88C-774137CEBF97}"/>
              </a:ext>
            </a:extLst>
          </p:cNvPr>
          <p:cNvSpPr/>
          <p:nvPr/>
        </p:nvSpPr>
        <p:spPr>
          <a:xfrm>
            <a:off x="4383316" y="2096224"/>
            <a:ext cx="1277256" cy="1662977"/>
          </a:xfrm>
          <a:prstGeom prst="rect">
            <a:avLst/>
          </a:prstGeom>
          <a:noFill/>
          <a:ln w="317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2400"/>
          </a:p>
        </p:txBody>
      </p:sp>
      <p:pic>
        <p:nvPicPr>
          <p:cNvPr id="19" name="Picture 18">
            <a:extLst>
              <a:ext uri="{FF2B5EF4-FFF2-40B4-BE49-F238E27FC236}">
                <a16:creationId xmlns:a16="http://schemas.microsoft.com/office/drawing/2014/main" id="{1F81CCAC-7330-5846-9A01-BD4CBC88A81B}"/>
              </a:ext>
            </a:extLst>
          </p:cNvPr>
          <p:cNvPicPr>
            <a:picLocks noChangeAspect="1"/>
          </p:cNvPicPr>
          <p:nvPr/>
        </p:nvPicPr>
        <p:blipFill>
          <a:blip r:embed="rId9"/>
          <a:stretch>
            <a:fillRect/>
          </a:stretch>
        </p:blipFill>
        <p:spPr>
          <a:xfrm>
            <a:off x="4560570" y="4805915"/>
            <a:ext cx="979225" cy="1424860"/>
          </a:xfrm>
          <a:prstGeom prst="rect">
            <a:avLst/>
          </a:prstGeom>
        </p:spPr>
      </p:pic>
    </p:spTree>
    <p:extLst>
      <p:ext uri="{BB962C8B-B14F-4D97-AF65-F5344CB8AC3E}">
        <p14:creationId xmlns:p14="http://schemas.microsoft.com/office/powerpoint/2010/main" val="274460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ext Placeholder 3"/>
          <p:cNvSpPr>
            <a:spLocks noGrp="1"/>
          </p:cNvSpPr>
          <p:nvPr>
            <p:ph type="body" sz="quarter" idx="4294967295"/>
          </p:nvPr>
        </p:nvSpPr>
        <p:spPr>
          <a:xfrm>
            <a:off x="7783032" y="2252199"/>
            <a:ext cx="4125435" cy="4184043"/>
          </a:xfrm>
          <a:prstGeom prst="rect">
            <a:avLst/>
          </a:prstGeom>
        </p:spPr>
        <p:txBody>
          <a:bodyPr/>
          <a:lstStyle/>
          <a:p>
            <a:pPr marL="0" indent="0">
              <a:lnSpc>
                <a:spcPct val="160000"/>
              </a:lnSpc>
              <a:buClr>
                <a:srgbClr val="511C6C"/>
              </a:buClr>
              <a:buNone/>
            </a:pPr>
            <a:r>
              <a:rPr lang="en-US" b="1" dirty="0">
                <a:latin typeface="Helvetica Neue" panose="02000503000000020004" pitchFamily="2" charset="0"/>
                <a:ea typeface="Helvetica Neue" panose="02000503000000020004" pitchFamily="2" charset="0"/>
                <a:cs typeface="Helvetica Neue" panose="02000503000000020004" pitchFamily="2" charset="0"/>
              </a:rPr>
              <a:t>Random Agent</a:t>
            </a:r>
          </a:p>
          <a:p>
            <a:pPr marL="0" indent="0">
              <a:lnSpc>
                <a:spcPct val="160000"/>
              </a:lnSpc>
              <a:buClr>
                <a:srgbClr val="511C6C"/>
              </a:buClr>
              <a:buNone/>
            </a:pPr>
            <a:r>
              <a:rPr lang="en-US" b="1" dirty="0">
                <a:latin typeface="Helvetica Neue" panose="02000503000000020004" pitchFamily="2" charset="0"/>
                <a:ea typeface="Helvetica Neue" panose="02000503000000020004" pitchFamily="2" charset="0"/>
                <a:cs typeface="Helvetica Neue" panose="02000503000000020004" pitchFamily="2" charset="0"/>
              </a:rPr>
              <a:t>Varying Trump Agent</a:t>
            </a:r>
          </a:p>
          <a:p>
            <a:pPr marL="0" indent="0">
              <a:lnSpc>
                <a:spcPct val="160000"/>
              </a:lnSpc>
              <a:buClr>
                <a:srgbClr val="511C6C"/>
              </a:buClr>
              <a:buNone/>
            </a:pPr>
            <a:r>
              <a:rPr lang="en-US" b="1" dirty="0">
                <a:latin typeface="Helvetica Neue" panose="02000503000000020004" pitchFamily="2" charset="0"/>
                <a:ea typeface="Helvetica Neue" panose="02000503000000020004" pitchFamily="2" charset="0"/>
                <a:cs typeface="Helvetica Neue" panose="02000503000000020004" pitchFamily="2" charset="0"/>
              </a:rPr>
              <a:t>Maximum Agent</a:t>
            </a:r>
          </a:p>
          <a:p>
            <a:pPr marL="0" indent="0">
              <a:lnSpc>
                <a:spcPct val="160000"/>
              </a:lnSpc>
              <a:buClr>
                <a:srgbClr val="511C6C"/>
              </a:buClr>
              <a:buNone/>
            </a:pPr>
            <a:r>
              <a:rPr lang="en-US" b="1" dirty="0" err="1">
                <a:latin typeface="Helvetica Neue" panose="02000503000000020004" pitchFamily="2" charset="0"/>
                <a:ea typeface="Helvetica Neue" panose="02000503000000020004" pitchFamily="2" charset="0"/>
                <a:cs typeface="Helvetica Neue" panose="02000503000000020004" pitchFamily="2" charset="0"/>
              </a:rPr>
              <a:t>MiniMax</a:t>
            </a:r>
            <a:r>
              <a:rPr lang="en-US" b="1" dirty="0">
                <a:latin typeface="Helvetica Neue" panose="02000503000000020004" pitchFamily="2" charset="0"/>
                <a:ea typeface="Helvetica Neue" panose="02000503000000020004" pitchFamily="2" charset="0"/>
                <a:cs typeface="Helvetica Neue" panose="02000503000000020004" pitchFamily="2" charset="0"/>
              </a:rPr>
              <a:t> Agent </a:t>
            </a:r>
          </a:p>
          <a:p>
            <a:pPr marL="0" indent="0">
              <a:lnSpc>
                <a:spcPct val="160000"/>
              </a:lnSpc>
              <a:buClr>
                <a:srgbClr val="511C6C"/>
              </a:buClr>
              <a:buNone/>
            </a:pPr>
            <a:r>
              <a:rPr lang="en-US" b="1" dirty="0">
                <a:latin typeface="Helvetica Neue" panose="02000503000000020004" pitchFamily="2" charset="0"/>
                <a:ea typeface="Helvetica Neue" panose="02000503000000020004" pitchFamily="2" charset="0"/>
                <a:cs typeface="Helvetica Neue" panose="02000503000000020004" pitchFamily="2" charset="0"/>
              </a:rPr>
              <a:t>Monte Carlo Agent</a:t>
            </a:r>
          </a:p>
          <a:p>
            <a:pPr>
              <a:buClr>
                <a:srgbClr val="511C6C"/>
              </a:buClr>
            </a:pPr>
            <a:endParaRPr lang="en-US" dirty="0">
              <a:latin typeface="Helvetica Neue" panose="02000503000000020004" pitchFamily="2" charset="0"/>
              <a:ea typeface="Helvetica Neue" panose="02000503000000020004" pitchFamily="2" charset="0"/>
              <a:cs typeface="Helvetica Neue" panose="02000503000000020004" pitchFamily="2" charset="0"/>
            </a:endParaRPr>
          </a:p>
          <a:p>
            <a:pPr>
              <a:buClr>
                <a:srgbClr val="00B2DD"/>
              </a:buClr>
            </a:pPr>
            <a:endParaRPr lang="en-US" dirty="0">
              <a:latin typeface="+mn-lt"/>
            </a:endParaRPr>
          </a:p>
          <a:p>
            <a:pPr>
              <a:buClr>
                <a:srgbClr val="00B2DD"/>
              </a:buClr>
            </a:pPr>
            <a:endParaRPr lang="en-US" dirty="0">
              <a:latin typeface="+mn-lt"/>
            </a:endParaRPr>
          </a:p>
        </p:txBody>
      </p:sp>
      <p:sp>
        <p:nvSpPr>
          <p:cNvPr id="7" name="Text Placeholder 4"/>
          <p:cNvSpPr>
            <a:spLocks noGrp="1"/>
          </p:cNvSpPr>
          <p:nvPr>
            <p:ph type="body" sz="quarter" idx="4294967295"/>
          </p:nvPr>
        </p:nvSpPr>
        <p:spPr>
          <a:xfrm>
            <a:off x="1178988" y="940260"/>
            <a:ext cx="7164912" cy="994616"/>
          </a:xfrm>
          <a:prstGeom prst="rect">
            <a:avLst/>
          </a:prstGeom>
        </p:spPr>
        <p:txBody>
          <a:bodyPr/>
          <a:lstStyle/>
          <a:p>
            <a:pPr marL="0" indent="0">
              <a:buNone/>
            </a:pPr>
            <a:r>
              <a:rPr lang="en-US" sz="4800" b="1" dirty="0">
                <a:solidFill>
                  <a:srgbClr val="511C6C"/>
                </a:solidFill>
                <a:latin typeface="Baskerville" panose="02020502070401020303" pitchFamily="18" charset="0"/>
                <a:ea typeface="Baskerville" panose="02020502070401020303" pitchFamily="18" charset="0"/>
              </a:rPr>
              <a:t>Agents – Monte Carlo</a:t>
            </a:r>
          </a:p>
          <a:p>
            <a:endParaRPr lang="en-US" sz="4800" dirty="0">
              <a:solidFill>
                <a:srgbClr val="00B2DD"/>
              </a:solidFill>
            </a:endParaRPr>
          </a:p>
        </p:txBody>
      </p:sp>
      <p:cxnSp>
        <p:nvCxnSpPr>
          <p:cNvPr id="3" name="Straight Connector 2">
            <a:extLst>
              <a:ext uri="{FF2B5EF4-FFF2-40B4-BE49-F238E27FC236}">
                <a16:creationId xmlns:a16="http://schemas.microsoft.com/office/drawing/2014/main" id="{E4EA91D6-815C-2D4B-9CA1-4CDC01F48E60}"/>
              </a:ext>
            </a:extLst>
          </p:cNvPr>
          <p:cNvCxnSpPr/>
          <p:nvPr/>
        </p:nvCxnSpPr>
        <p:spPr>
          <a:xfrm flipV="1">
            <a:off x="7442791" y="2069805"/>
            <a:ext cx="0" cy="478819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CB7F1774-F2A8-0242-8B38-0C01372F7C92}"/>
              </a:ext>
            </a:extLst>
          </p:cNvPr>
          <p:cNvSpPr txBox="1"/>
          <p:nvPr/>
        </p:nvSpPr>
        <p:spPr>
          <a:xfrm>
            <a:off x="11114575" y="5628170"/>
            <a:ext cx="431528" cy="954107"/>
          </a:xfrm>
          <a:prstGeom prst="rect">
            <a:avLst/>
          </a:prstGeom>
          <a:noFill/>
        </p:spPr>
        <p:txBody>
          <a:bodyPr wrap="none" rtlCol="0">
            <a:spAutoFit/>
          </a:bodyPr>
          <a:lstStyle/>
          <a:p>
            <a:r>
              <a:rPr lang="en-US" sz="3200" b="1" dirty="0">
                <a:solidFill>
                  <a:srgbClr val="511C6C"/>
                </a:solidFill>
                <a:latin typeface="Helvetica Neue" panose="02000503000000020004" pitchFamily="2" charset="0"/>
                <a:ea typeface="Helvetica Neue" panose="02000503000000020004" pitchFamily="2" charset="0"/>
                <a:cs typeface="Helvetica Neue" panose="02000503000000020004" pitchFamily="2" charset="0"/>
              </a:rPr>
              <a:t>&lt;</a:t>
            </a:r>
          </a:p>
          <a:p>
            <a:endParaRPr lang="en-US" sz="2400" dirty="0"/>
          </a:p>
        </p:txBody>
      </p:sp>
      <p:sp>
        <p:nvSpPr>
          <p:cNvPr id="8" name="Text Placeholder 3">
            <a:extLst>
              <a:ext uri="{FF2B5EF4-FFF2-40B4-BE49-F238E27FC236}">
                <a16:creationId xmlns:a16="http://schemas.microsoft.com/office/drawing/2014/main" id="{39986384-6932-6043-AB32-86C059F3483A}"/>
              </a:ext>
            </a:extLst>
          </p:cNvPr>
          <p:cNvSpPr>
            <a:spLocks noGrp="1"/>
          </p:cNvSpPr>
          <p:nvPr>
            <p:ph type="body" sz="quarter" idx="4294967295"/>
          </p:nvPr>
        </p:nvSpPr>
        <p:spPr>
          <a:xfrm>
            <a:off x="448487" y="2511450"/>
            <a:ext cx="6994304" cy="3665541"/>
          </a:xfrm>
          <a:prstGeom prst="rect">
            <a:avLst/>
          </a:prstGeom>
        </p:spPr>
        <p:txBody>
          <a:bodyPr/>
          <a:lstStyle/>
          <a:p>
            <a:pPr>
              <a:lnSpc>
                <a:spcPct val="120000"/>
              </a:lnSpc>
              <a:buClr>
                <a:srgbClr val="511C6C"/>
              </a:buClr>
            </a:pPr>
            <a:r>
              <a:rPr lang="en-US" dirty="0">
                <a:latin typeface="Helvetica Neue" panose="02000503000000020004" pitchFamily="2" charset="0"/>
                <a:ea typeface="Helvetica Neue" panose="02000503000000020004" pitchFamily="2" charset="0"/>
                <a:cs typeface="Helvetica Neue" panose="02000503000000020004" pitchFamily="2" charset="0"/>
              </a:rPr>
              <a:t>Builds on the </a:t>
            </a:r>
            <a:r>
              <a:rPr lang="en-US" dirty="0" err="1">
                <a:latin typeface="Helvetica Neue" panose="02000503000000020004" pitchFamily="2" charset="0"/>
                <a:ea typeface="Helvetica Neue" panose="02000503000000020004" pitchFamily="2" charset="0"/>
                <a:cs typeface="Helvetica Neue" panose="02000503000000020004" pitchFamily="2" charset="0"/>
              </a:rPr>
              <a:t>MiniMax</a:t>
            </a:r>
            <a:r>
              <a:rPr lang="en-US" dirty="0">
                <a:latin typeface="Helvetica Neue" panose="02000503000000020004" pitchFamily="2" charset="0"/>
                <a:ea typeface="Helvetica Neue" panose="02000503000000020004" pitchFamily="2" charset="0"/>
                <a:cs typeface="Helvetica Neue" panose="02000503000000020004" pitchFamily="2" charset="0"/>
              </a:rPr>
              <a:t> agent</a:t>
            </a:r>
          </a:p>
          <a:p>
            <a:pPr>
              <a:lnSpc>
                <a:spcPct val="120000"/>
              </a:lnSpc>
              <a:buClr>
                <a:srgbClr val="511C6C"/>
              </a:buClr>
            </a:pPr>
            <a:r>
              <a:rPr lang="en-US" dirty="0">
                <a:latin typeface="Helvetica Neue" panose="02000503000000020004" pitchFamily="2" charset="0"/>
                <a:ea typeface="Helvetica Neue" panose="02000503000000020004" pitchFamily="2" charset="0"/>
                <a:cs typeface="Helvetica Neue" panose="02000503000000020004" pitchFamily="2" charset="0"/>
              </a:rPr>
              <a:t>Takes a probabilistic approach towards estimating win likelihood</a:t>
            </a:r>
          </a:p>
          <a:p>
            <a:pPr>
              <a:lnSpc>
                <a:spcPct val="120000"/>
              </a:lnSpc>
              <a:buClr>
                <a:srgbClr val="511C6C"/>
              </a:buClr>
            </a:pPr>
            <a:r>
              <a:rPr lang="en-US" dirty="0">
                <a:latin typeface="Helvetica Neue" panose="02000503000000020004" pitchFamily="2" charset="0"/>
                <a:ea typeface="Helvetica Neue" panose="02000503000000020004" pitchFamily="2" charset="0"/>
                <a:cs typeface="Helvetica Neue" panose="02000503000000020004" pitchFamily="2" charset="0"/>
              </a:rPr>
              <a:t>Tracks all cards played in the current game</a:t>
            </a:r>
          </a:p>
          <a:p>
            <a:pPr>
              <a:lnSpc>
                <a:spcPct val="120000"/>
              </a:lnSpc>
              <a:buClr>
                <a:srgbClr val="511C6C"/>
              </a:buClr>
            </a:pPr>
            <a:r>
              <a:rPr lang="en-US" dirty="0">
                <a:latin typeface="Helvetica Neue" panose="02000503000000020004" pitchFamily="2" charset="0"/>
                <a:ea typeface="Helvetica Neue" panose="02000503000000020004" pitchFamily="2" charset="0"/>
                <a:cs typeface="Helvetica Neue" panose="02000503000000020004" pitchFamily="2" charset="0"/>
              </a:rPr>
              <a:t>Calculates likelihood</a:t>
            </a:r>
          </a:p>
          <a:p>
            <a:pPr>
              <a:lnSpc>
                <a:spcPct val="120000"/>
              </a:lnSpc>
              <a:buClr>
                <a:srgbClr val="00B2DD"/>
              </a:buClr>
            </a:pPr>
            <a:endParaRPr lang="en-US" dirty="0">
              <a:latin typeface="+mn-lt"/>
            </a:endParaRPr>
          </a:p>
          <a:p>
            <a:pPr>
              <a:lnSpc>
                <a:spcPct val="120000"/>
              </a:lnSpc>
              <a:buClr>
                <a:srgbClr val="00B2DD"/>
              </a:buClr>
            </a:pPr>
            <a:endParaRPr lang="en-US" dirty="0">
              <a:latin typeface="+mn-lt"/>
            </a:endParaRPr>
          </a:p>
        </p:txBody>
      </p:sp>
    </p:spTree>
    <p:extLst>
      <p:ext uri="{BB962C8B-B14F-4D97-AF65-F5344CB8AC3E}">
        <p14:creationId xmlns:p14="http://schemas.microsoft.com/office/powerpoint/2010/main" val="1050905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ext Placeholder 3"/>
          <p:cNvSpPr>
            <a:spLocks noGrp="1"/>
          </p:cNvSpPr>
          <p:nvPr>
            <p:ph type="body" sz="quarter" idx="4294967295"/>
          </p:nvPr>
        </p:nvSpPr>
        <p:spPr>
          <a:xfrm>
            <a:off x="1178989" y="2351436"/>
            <a:ext cx="9127505" cy="3665541"/>
          </a:xfrm>
          <a:prstGeom prst="rect">
            <a:avLst/>
          </a:prstGeom>
        </p:spPr>
        <p:txBody>
          <a:bodyPr/>
          <a:lstStyle/>
          <a:p>
            <a:pPr>
              <a:buClr>
                <a:srgbClr val="511C6C"/>
              </a:buClr>
            </a:pPr>
            <a:r>
              <a:rPr lang="en-US" dirty="0">
                <a:latin typeface="Helvetica Neue" panose="02000503000000020004" pitchFamily="2" charset="0"/>
                <a:ea typeface="Helvetica Neue" panose="02000503000000020004" pitchFamily="2" charset="0"/>
                <a:cs typeface="Helvetica Neue" panose="02000503000000020004" pitchFamily="2" charset="0"/>
              </a:rPr>
              <a:t>Contract Whist </a:t>
            </a:r>
          </a:p>
          <a:p>
            <a:pPr>
              <a:buClr>
                <a:srgbClr val="511C6C"/>
              </a:buClr>
            </a:pPr>
            <a:r>
              <a:rPr lang="en-US" dirty="0">
                <a:latin typeface="Helvetica Neue" panose="02000503000000020004" pitchFamily="2" charset="0"/>
                <a:ea typeface="Helvetica Neue" panose="02000503000000020004" pitchFamily="2" charset="0"/>
                <a:cs typeface="Helvetica Neue" panose="02000503000000020004" pitchFamily="2" charset="0"/>
              </a:rPr>
              <a:t>No accepted strategy to win consistently</a:t>
            </a:r>
          </a:p>
          <a:p>
            <a:pPr>
              <a:buClr>
                <a:srgbClr val="511C6C"/>
              </a:buClr>
            </a:pPr>
            <a:r>
              <a:rPr lang="en-US" dirty="0">
                <a:latin typeface="Helvetica Neue" panose="02000503000000020004" pitchFamily="2" charset="0"/>
                <a:ea typeface="Helvetica Neue" panose="02000503000000020004" pitchFamily="2" charset="0"/>
                <a:cs typeface="Helvetica Neue" panose="02000503000000020004" pitchFamily="2" charset="0"/>
              </a:rPr>
              <a:t>This project aims to resolve this through agent simulation</a:t>
            </a:r>
          </a:p>
          <a:p>
            <a:pPr>
              <a:buClr>
                <a:srgbClr val="511C6C"/>
              </a:buClr>
            </a:pPr>
            <a:r>
              <a:rPr lang="en-US" dirty="0">
                <a:latin typeface="Helvetica Neue" panose="02000503000000020004" pitchFamily="2" charset="0"/>
                <a:ea typeface="Helvetica Neue" panose="02000503000000020004" pitchFamily="2" charset="0"/>
                <a:cs typeface="Helvetica Neue" panose="02000503000000020004" pitchFamily="2" charset="0"/>
              </a:rPr>
              <a:t>Very few previous investigations on this Whist variant</a:t>
            </a:r>
          </a:p>
          <a:p>
            <a:pPr>
              <a:buClr>
                <a:srgbClr val="511C6C"/>
              </a:buClr>
            </a:pPr>
            <a:endParaRPr lang="en-US" dirty="0">
              <a:latin typeface="Helvetica Neue" panose="02000503000000020004" pitchFamily="2" charset="0"/>
              <a:ea typeface="Helvetica Neue" panose="02000503000000020004" pitchFamily="2" charset="0"/>
              <a:cs typeface="Helvetica Neue" panose="02000503000000020004" pitchFamily="2" charset="0"/>
            </a:endParaRPr>
          </a:p>
          <a:p>
            <a:pPr>
              <a:buClr>
                <a:srgbClr val="511C6C"/>
              </a:buClr>
            </a:pPr>
            <a:endParaRPr lang="en-US" dirty="0">
              <a:latin typeface="Helvetica Neue" panose="02000503000000020004" pitchFamily="2" charset="0"/>
              <a:ea typeface="Helvetica Neue" panose="02000503000000020004" pitchFamily="2" charset="0"/>
              <a:cs typeface="Helvetica Neue" panose="02000503000000020004" pitchFamily="2" charset="0"/>
            </a:endParaRPr>
          </a:p>
          <a:p>
            <a:pPr>
              <a:buClr>
                <a:srgbClr val="00B2DD"/>
              </a:buClr>
            </a:pPr>
            <a:endParaRPr lang="en-US" dirty="0">
              <a:latin typeface="+mn-lt"/>
            </a:endParaRPr>
          </a:p>
          <a:p>
            <a:pPr>
              <a:buClr>
                <a:srgbClr val="00B2DD"/>
              </a:buClr>
            </a:pPr>
            <a:endParaRPr lang="en-US" dirty="0">
              <a:latin typeface="+mn-lt"/>
            </a:endParaRPr>
          </a:p>
        </p:txBody>
      </p:sp>
      <p:sp>
        <p:nvSpPr>
          <p:cNvPr id="7" name="Text Placeholder 4"/>
          <p:cNvSpPr>
            <a:spLocks noGrp="1"/>
          </p:cNvSpPr>
          <p:nvPr>
            <p:ph type="body" sz="quarter" idx="4294967295"/>
          </p:nvPr>
        </p:nvSpPr>
        <p:spPr>
          <a:xfrm>
            <a:off x="1178988" y="940260"/>
            <a:ext cx="7164912" cy="994616"/>
          </a:xfrm>
          <a:prstGeom prst="rect">
            <a:avLst/>
          </a:prstGeom>
        </p:spPr>
        <p:txBody>
          <a:bodyPr/>
          <a:lstStyle/>
          <a:p>
            <a:pPr marL="0" indent="0">
              <a:buNone/>
            </a:pPr>
            <a:r>
              <a:rPr lang="en-US" sz="4800" b="1" dirty="0">
                <a:solidFill>
                  <a:srgbClr val="511C6C"/>
                </a:solidFill>
                <a:latin typeface="Baskerville" panose="02020502070401020303" pitchFamily="18" charset="0"/>
                <a:ea typeface="Baskerville" panose="02020502070401020303" pitchFamily="18" charset="0"/>
              </a:rPr>
              <a:t>Introduction</a:t>
            </a:r>
          </a:p>
          <a:p>
            <a:endParaRPr lang="en-US" sz="4800" dirty="0">
              <a:solidFill>
                <a:srgbClr val="00B2DD"/>
              </a:solidFill>
            </a:endParaRPr>
          </a:p>
        </p:txBody>
      </p:sp>
    </p:spTree>
    <p:extLst>
      <p:ext uri="{BB962C8B-B14F-4D97-AF65-F5344CB8AC3E}">
        <p14:creationId xmlns:p14="http://schemas.microsoft.com/office/powerpoint/2010/main" val="4514614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45ACC08-130C-774F-BEA6-7F833F654B38}"/>
              </a:ext>
            </a:extLst>
          </p:cNvPr>
          <p:cNvSpPr/>
          <p:nvPr/>
        </p:nvSpPr>
        <p:spPr>
          <a:xfrm>
            <a:off x="3018973" y="4644572"/>
            <a:ext cx="4083579" cy="1791669"/>
          </a:xfrm>
          <a:prstGeom prst="rect">
            <a:avLst/>
          </a:prstGeom>
          <a:noFill/>
          <a:ln w="31750">
            <a:solidFill>
              <a:srgbClr val="511C6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2400"/>
          </a:p>
        </p:txBody>
      </p:sp>
      <p:sp>
        <p:nvSpPr>
          <p:cNvPr id="6" name="Text Placeholder 3"/>
          <p:cNvSpPr>
            <a:spLocks noGrp="1"/>
          </p:cNvSpPr>
          <p:nvPr>
            <p:ph type="body" sz="quarter" idx="4294967295"/>
          </p:nvPr>
        </p:nvSpPr>
        <p:spPr>
          <a:xfrm>
            <a:off x="7783032" y="2252199"/>
            <a:ext cx="4125435" cy="4184043"/>
          </a:xfrm>
          <a:prstGeom prst="rect">
            <a:avLst/>
          </a:prstGeom>
        </p:spPr>
        <p:txBody>
          <a:bodyPr/>
          <a:lstStyle/>
          <a:p>
            <a:pPr marL="0" indent="0">
              <a:lnSpc>
                <a:spcPct val="160000"/>
              </a:lnSpc>
              <a:buClr>
                <a:srgbClr val="511C6C"/>
              </a:buClr>
              <a:buNone/>
            </a:pPr>
            <a:r>
              <a:rPr lang="en-US" b="1" dirty="0">
                <a:latin typeface="Helvetica Neue" panose="02000503000000020004" pitchFamily="2" charset="0"/>
                <a:ea typeface="Helvetica Neue" panose="02000503000000020004" pitchFamily="2" charset="0"/>
                <a:cs typeface="Helvetica Neue" panose="02000503000000020004" pitchFamily="2" charset="0"/>
              </a:rPr>
              <a:t>Random Agent</a:t>
            </a:r>
          </a:p>
          <a:p>
            <a:pPr marL="0" indent="0">
              <a:lnSpc>
                <a:spcPct val="160000"/>
              </a:lnSpc>
              <a:buClr>
                <a:srgbClr val="511C6C"/>
              </a:buClr>
              <a:buNone/>
            </a:pPr>
            <a:r>
              <a:rPr lang="en-US" b="1" dirty="0">
                <a:latin typeface="Helvetica Neue" panose="02000503000000020004" pitchFamily="2" charset="0"/>
                <a:ea typeface="Helvetica Neue" panose="02000503000000020004" pitchFamily="2" charset="0"/>
                <a:cs typeface="Helvetica Neue" panose="02000503000000020004" pitchFamily="2" charset="0"/>
              </a:rPr>
              <a:t>Varying Trump Agent</a:t>
            </a:r>
          </a:p>
          <a:p>
            <a:pPr marL="0" indent="0">
              <a:lnSpc>
                <a:spcPct val="160000"/>
              </a:lnSpc>
              <a:buClr>
                <a:srgbClr val="511C6C"/>
              </a:buClr>
              <a:buNone/>
            </a:pPr>
            <a:r>
              <a:rPr lang="en-US" b="1" dirty="0">
                <a:latin typeface="Helvetica Neue" panose="02000503000000020004" pitchFamily="2" charset="0"/>
                <a:ea typeface="Helvetica Neue" panose="02000503000000020004" pitchFamily="2" charset="0"/>
                <a:cs typeface="Helvetica Neue" panose="02000503000000020004" pitchFamily="2" charset="0"/>
              </a:rPr>
              <a:t>Maximum Agent</a:t>
            </a:r>
          </a:p>
          <a:p>
            <a:pPr marL="0" indent="0">
              <a:lnSpc>
                <a:spcPct val="160000"/>
              </a:lnSpc>
              <a:buClr>
                <a:srgbClr val="511C6C"/>
              </a:buClr>
              <a:buNone/>
            </a:pPr>
            <a:r>
              <a:rPr lang="en-US" b="1" dirty="0" err="1">
                <a:latin typeface="Helvetica Neue" panose="02000503000000020004" pitchFamily="2" charset="0"/>
                <a:ea typeface="Helvetica Neue" panose="02000503000000020004" pitchFamily="2" charset="0"/>
                <a:cs typeface="Helvetica Neue" panose="02000503000000020004" pitchFamily="2" charset="0"/>
              </a:rPr>
              <a:t>MiniMax</a:t>
            </a:r>
            <a:r>
              <a:rPr lang="en-US" b="1" dirty="0">
                <a:latin typeface="Helvetica Neue" panose="02000503000000020004" pitchFamily="2" charset="0"/>
                <a:ea typeface="Helvetica Neue" panose="02000503000000020004" pitchFamily="2" charset="0"/>
                <a:cs typeface="Helvetica Neue" panose="02000503000000020004" pitchFamily="2" charset="0"/>
              </a:rPr>
              <a:t> Agent </a:t>
            </a:r>
          </a:p>
          <a:p>
            <a:pPr marL="0" indent="0">
              <a:lnSpc>
                <a:spcPct val="160000"/>
              </a:lnSpc>
              <a:buClr>
                <a:srgbClr val="511C6C"/>
              </a:buClr>
              <a:buNone/>
            </a:pPr>
            <a:r>
              <a:rPr lang="en-US" b="1" dirty="0">
                <a:latin typeface="Helvetica Neue" panose="02000503000000020004" pitchFamily="2" charset="0"/>
                <a:ea typeface="Helvetica Neue" panose="02000503000000020004" pitchFamily="2" charset="0"/>
                <a:cs typeface="Helvetica Neue" panose="02000503000000020004" pitchFamily="2" charset="0"/>
              </a:rPr>
              <a:t>Monte Carlo Agent</a:t>
            </a:r>
          </a:p>
          <a:p>
            <a:pPr>
              <a:buClr>
                <a:srgbClr val="511C6C"/>
              </a:buClr>
            </a:pPr>
            <a:endParaRPr lang="en-US" dirty="0">
              <a:latin typeface="Helvetica Neue" panose="02000503000000020004" pitchFamily="2" charset="0"/>
              <a:ea typeface="Helvetica Neue" panose="02000503000000020004" pitchFamily="2" charset="0"/>
              <a:cs typeface="Helvetica Neue" panose="02000503000000020004" pitchFamily="2" charset="0"/>
            </a:endParaRPr>
          </a:p>
          <a:p>
            <a:pPr>
              <a:buClr>
                <a:srgbClr val="00B2DD"/>
              </a:buClr>
            </a:pPr>
            <a:endParaRPr lang="en-US" dirty="0">
              <a:latin typeface="+mn-lt"/>
            </a:endParaRPr>
          </a:p>
          <a:p>
            <a:pPr>
              <a:buClr>
                <a:srgbClr val="00B2DD"/>
              </a:buClr>
            </a:pPr>
            <a:endParaRPr lang="en-US" dirty="0">
              <a:latin typeface="+mn-lt"/>
            </a:endParaRPr>
          </a:p>
        </p:txBody>
      </p:sp>
      <p:sp>
        <p:nvSpPr>
          <p:cNvPr id="7" name="Text Placeholder 4"/>
          <p:cNvSpPr>
            <a:spLocks noGrp="1"/>
          </p:cNvSpPr>
          <p:nvPr>
            <p:ph type="body" sz="quarter" idx="4294967295"/>
          </p:nvPr>
        </p:nvSpPr>
        <p:spPr>
          <a:xfrm>
            <a:off x="1178988" y="940260"/>
            <a:ext cx="7164912" cy="994616"/>
          </a:xfrm>
          <a:prstGeom prst="rect">
            <a:avLst/>
          </a:prstGeom>
        </p:spPr>
        <p:txBody>
          <a:bodyPr/>
          <a:lstStyle/>
          <a:p>
            <a:pPr marL="0" indent="0">
              <a:buNone/>
            </a:pPr>
            <a:r>
              <a:rPr lang="en-US" sz="4800" b="1" dirty="0">
                <a:solidFill>
                  <a:srgbClr val="511C6C"/>
                </a:solidFill>
                <a:latin typeface="Baskerville" panose="02020502070401020303" pitchFamily="18" charset="0"/>
                <a:ea typeface="Baskerville" panose="02020502070401020303" pitchFamily="18" charset="0"/>
              </a:rPr>
              <a:t>Agents</a:t>
            </a:r>
            <a:endParaRPr lang="en-US" sz="4800" dirty="0">
              <a:solidFill>
                <a:srgbClr val="00B2DD"/>
              </a:solidFill>
            </a:endParaRPr>
          </a:p>
        </p:txBody>
      </p:sp>
      <p:cxnSp>
        <p:nvCxnSpPr>
          <p:cNvPr id="3" name="Straight Connector 2">
            <a:extLst>
              <a:ext uri="{FF2B5EF4-FFF2-40B4-BE49-F238E27FC236}">
                <a16:creationId xmlns:a16="http://schemas.microsoft.com/office/drawing/2014/main" id="{E4EA91D6-815C-2D4B-9CA1-4CDC01F48E60}"/>
              </a:ext>
            </a:extLst>
          </p:cNvPr>
          <p:cNvCxnSpPr/>
          <p:nvPr/>
        </p:nvCxnSpPr>
        <p:spPr>
          <a:xfrm flipV="1">
            <a:off x="7442791" y="2069805"/>
            <a:ext cx="0" cy="478819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CB7F1774-F2A8-0242-8B38-0C01372F7C92}"/>
              </a:ext>
            </a:extLst>
          </p:cNvPr>
          <p:cNvSpPr txBox="1"/>
          <p:nvPr/>
        </p:nvSpPr>
        <p:spPr>
          <a:xfrm>
            <a:off x="11114575" y="5628170"/>
            <a:ext cx="431528" cy="954107"/>
          </a:xfrm>
          <a:prstGeom prst="rect">
            <a:avLst/>
          </a:prstGeom>
          <a:noFill/>
        </p:spPr>
        <p:txBody>
          <a:bodyPr wrap="none" rtlCol="0">
            <a:spAutoFit/>
          </a:bodyPr>
          <a:lstStyle/>
          <a:p>
            <a:r>
              <a:rPr lang="en-US" sz="3200" b="1" dirty="0">
                <a:solidFill>
                  <a:srgbClr val="511C6C"/>
                </a:solidFill>
                <a:latin typeface="Helvetica Neue" panose="02000503000000020004" pitchFamily="2" charset="0"/>
                <a:ea typeface="Helvetica Neue" panose="02000503000000020004" pitchFamily="2" charset="0"/>
                <a:cs typeface="Helvetica Neue" panose="02000503000000020004" pitchFamily="2" charset="0"/>
              </a:rPr>
              <a:t>&lt;</a:t>
            </a:r>
          </a:p>
          <a:p>
            <a:endParaRPr lang="en-US" sz="2400" dirty="0"/>
          </a:p>
        </p:txBody>
      </p:sp>
      <p:pic>
        <p:nvPicPr>
          <p:cNvPr id="11" name="Picture 10">
            <a:extLst>
              <a:ext uri="{FF2B5EF4-FFF2-40B4-BE49-F238E27FC236}">
                <a16:creationId xmlns:a16="http://schemas.microsoft.com/office/drawing/2014/main" id="{65F79B0C-1A05-A74B-9916-D73155239292}"/>
              </a:ext>
            </a:extLst>
          </p:cNvPr>
          <p:cNvPicPr>
            <a:picLocks noChangeAspect="1"/>
          </p:cNvPicPr>
          <p:nvPr/>
        </p:nvPicPr>
        <p:blipFill>
          <a:blip r:embed="rId2"/>
          <a:stretch>
            <a:fillRect/>
          </a:stretch>
        </p:blipFill>
        <p:spPr>
          <a:xfrm>
            <a:off x="1925410" y="2201067"/>
            <a:ext cx="979241" cy="1424884"/>
          </a:xfrm>
          <a:prstGeom prst="rect">
            <a:avLst/>
          </a:prstGeom>
        </p:spPr>
      </p:pic>
      <p:pic>
        <p:nvPicPr>
          <p:cNvPr id="12" name="Picture 11">
            <a:extLst>
              <a:ext uri="{FF2B5EF4-FFF2-40B4-BE49-F238E27FC236}">
                <a16:creationId xmlns:a16="http://schemas.microsoft.com/office/drawing/2014/main" id="{22AB4EC1-F28E-2C4D-BCF2-9276DFF467D9}"/>
              </a:ext>
            </a:extLst>
          </p:cNvPr>
          <p:cNvPicPr>
            <a:picLocks noChangeAspect="1"/>
          </p:cNvPicPr>
          <p:nvPr/>
        </p:nvPicPr>
        <p:blipFill>
          <a:blip r:embed="rId3"/>
          <a:stretch>
            <a:fillRect/>
          </a:stretch>
        </p:blipFill>
        <p:spPr>
          <a:xfrm>
            <a:off x="605961" y="4805915"/>
            <a:ext cx="979225" cy="1424860"/>
          </a:xfrm>
          <a:prstGeom prst="rect">
            <a:avLst/>
          </a:prstGeom>
        </p:spPr>
      </p:pic>
      <p:pic>
        <p:nvPicPr>
          <p:cNvPr id="13" name="Picture 12">
            <a:extLst>
              <a:ext uri="{FF2B5EF4-FFF2-40B4-BE49-F238E27FC236}">
                <a16:creationId xmlns:a16="http://schemas.microsoft.com/office/drawing/2014/main" id="{0EA7E5C6-CE93-3B4D-91BC-51423621E510}"/>
              </a:ext>
            </a:extLst>
          </p:cNvPr>
          <p:cNvPicPr>
            <a:picLocks noChangeAspect="1"/>
          </p:cNvPicPr>
          <p:nvPr/>
        </p:nvPicPr>
        <p:blipFill>
          <a:blip r:embed="rId4"/>
          <a:stretch>
            <a:fillRect/>
          </a:stretch>
        </p:blipFill>
        <p:spPr>
          <a:xfrm>
            <a:off x="1925426" y="4805917"/>
            <a:ext cx="979225" cy="1424860"/>
          </a:xfrm>
          <a:prstGeom prst="rect">
            <a:avLst/>
          </a:prstGeom>
        </p:spPr>
      </p:pic>
      <p:pic>
        <p:nvPicPr>
          <p:cNvPr id="15" name="Picture 14">
            <a:extLst>
              <a:ext uri="{FF2B5EF4-FFF2-40B4-BE49-F238E27FC236}">
                <a16:creationId xmlns:a16="http://schemas.microsoft.com/office/drawing/2014/main" id="{A8304176-5323-6F42-9CD4-7479199783FB}"/>
              </a:ext>
            </a:extLst>
          </p:cNvPr>
          <p:cNvPicPr>
            <a:picLocks noChangeAspect="1"/>
          </p:cNvPicPr>
          <p:nvPr/>
        </p:nvPicPr>
        <p:blipFill>
          <a:blip r:embed="rId5"/>
          <a:stretch>
            <a:fillRect/>
          </a:stretch>
        </p:blipFill>
        <p:spPr>
          <a:xfrm>
            <a:off x="5883822" y="4805919"/>
            <a:ext cx="979225" cy="1424860"/>
          </a:xfrm>
          <a:prstGeom prst="rect">
            <a:avLst/>
          </a:prstGeom>
        </p:spPr>
      </p:pic>
      <p:pic>
        <p:nvPicPr>
          <p:cNvPr id="17" name="Picture 16">
            <a:extLst>
              <a:ext uri="{FF2B5EF4-FFF2-40B4-BE49-F238E27FC236}">
                <a16:creationId xmlns:a16="http://schemas.microsoft.com/office/drawing/2014/main" id="{E097B0BB-035F-814A-AA3C-8911343FAA3A}"/>
              </a:ext>
            </a:extLst>
          </p:cNvPr>
          <p:cNvPicPr>
            <a:picLocks noChangeAspect="1"/>
          </p:cNvPicPr>
          <p:nvPr/>
        </p:nvPicPr>
        <p:blipFill>
          <a:blip r:embed="rId6"/>
          <a:stretch>
            <a:fillRect/>
          </a:stretch>
        </p:blipFill>
        <p:spPr>
          <a:xfrm>
            <a:off x="3244890" y="4805914"/>
            <a:ext cx="979225" cy="1424860"/>
          </a:xfrm>
          <a:prstGeom prst="rect">
            <a:avLst/>
          </a:prstGeom>
        </p:spPr>
      </p:pic>
      <p:pic>
        <p:nvPicPr>
          <p:cNvPr id="18" name="Picture 17">
            <a:extLst>
              <a:ext uri="{FF2B5EF4-FFF2-40B4-BE49-F238E27FC236}">
                <a16:creationId xmlns:a16="http://schemas.microsoft.com/office/drawing/2014/main" id="{7352C28D-E63F-194A-B31A-A709804109D9}"/>
              </a:ext>
            </a:extLst>
          </p:cNvPr>
          <p:cNvPicPr>
            <a:picLocks noChangeAspect="1"/>
          </p:cNvPicPr>
          <p:nvPr/>
        </p:nvPicPr>
        <p:blipFill>
          <a:blip r:embed="rId7"/>
          <a:stretch>
            <a:fillRect/>
          </a:stretch>
        </p:blipFill>
        <p:spPr>
          <a:xfrm>
            <a:off x="4560570" y="4805915"/>
            <a:ext cx="979225" cy="1424860"/>
          </a:xfrm>
          <a:prstGeom prst="rect">
            <a:avLst/>
          </a:prstGeom>
        </p:spPr>
      </p:pic>
    </p:spTree>
    <p:extLst>
      <p:ext uri="{BB962C8B-B14F-4D97-AF65-F5344CB8AC3E}">
        <p14:creationId xmlns:p14="http://schemas.microsoft.com/office/powerpoint/2010/main" val="15399032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45ACC08-130C-774F-BEA6-7F833F654B38}"/>
              </a:ext>
            </a:extLst>
          </p:cNvPr>
          <p:cNvSpPr/>
          <p:nvPr/>
        </p:nvSpPr>
        <p:spPr>
          <a:xfrm>
            <a:off x="3018973" y="4644572"/>
            <a:ext cx="4083579" cy="1791669"/>
          </a:xfrm>
          <a:prstGeom prst="rect">
            <a:avLst/>
          </a:prstGeom>
          <a:noFill/>
          <a:ln w="31750">
            <a:solidFill>
              <a:srgbClr val="511C6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2400"/>
          </a:p>
        </p:txBody>
      </p:sp>
      <p:sp>
        <p:nvSpPr>
          <p:cNvPr id="6" name="Text Placeholder 3"/>
          <p:cNvSpPr>
            <a:spLocks noGrp="1"/>
          </p:cNvSpPr>
          <p:nvPr>
            <p:ph type="body" sz="quarter" idx="4294967295"/>
          </p:nvPr>
        </p:nvSpPr>
        <p:spPr>
          <a:xfrm>
            <a:off x="7783032" y="2252199"/>
            <a:ext cx="4125435" cy="4184043"/>
          </a:xfrm>
          <a:prstGeom prst="rect">
            <a:avLst/>
          </a:prstGeom>
        </p:spPr>
        <p:txBody>
          <a:bodyPr/>
          <a:lstStyle/>
          <a:p>
            <a:pPr marL="0" indent="0">
              <a:lnSpc>
                <a:spcPct val="160000"/>
              </a:lnSpc>
              <a:buClr>
                <a:srgbClr val="511C6C"/>
              </a:buClr>
              <a:buNone/>
            </a:pPr>
            <a:r>
              <a:rPr lang="en-US" b="1" dirty="0">
                <a:latin typeface="Helvetica Neue" panose="02000503000000020004" pitchFamily="2" charset="0"/>
                <a:ea typeface="Helvetica Neue" panose="02000503000000020004" pitchFamily="2" charset="0"/>
                <a:cs typeface="Helvetica Neue" panose="02000503000000020004" pitchFamily="2" charset="0"/>
              </a:rPr>
              <a:t>Random Agent</a:t>
            </a:r>
          </a:p>
          <a:p>
            <a:pPr marL="0" indent="0">
              <a:lnSpc>
                <a:spcPct val="160000"/>
              </a:lnSpc>
              <a:buClr>
                <a:srgbClr val="511C6C"/>
              </a:buClr>
              <a:buNone/>
            </a:pPr>
            <a:r>
              <a:rPr lang="en-US" b="1" dirty="0">
                <a:latin typeface="Helvetica Neue" panose="02000503000000020004" pitchFamily="2" charset="0"/>
                <a:ea typeface="Helvetica Neue" panose="02000503000000020004" pitchFamily="2" charset="0"/>
                <a:cs typeface="Helvetica Neue" panose="02000503000000020004" pitchFamily="2" charset="0"/>
              </a:rPr>
              <a:t>Varying Trump Agent</a:t>
            </a:r>
          </a:p>
          <a:p>
            <a:pPr marL="0" indent="0">
              <a:lnSpc>
                <a:spcPct val="160000"/>
              </a:lnSpc>
              <a:buClr>
                <a:srgbClr val="511C6C"/>
              </a:buClr>
              <a:buNone/>
            </a:pPr>
            <a:r>
              <a:rPr lang="en-US" b="1" dirty="0">
                <a:latin typeface="Helvetica Neue" panose="02000503000000020004" pitchFamily="2" charset="0"/>
                <a:ea typeface="Helvetica Neue" panose="02000503000000020004" pitchFamily="2" charset="0"/>
                <a:cs typeface="Helvetica Neue" panose="02000503000000020004" pitchFamily="2" charset="0"/>
              </a:rPr>
              <a:t>Maximum Agent</a:t>
            </a:r>
          </a:p>
          <a:p>
            <a:pPr marL="0" indent="0">
              <a:lnSpc>
                <a:spcPct val="160000"/>
              </a:lnSpc>
              <a:buClr>
                <a:srgbClr val="511C6C"/>
              </a:buClr>
              <a:buNone/>
            </a:pPr>
            <a:r>
              <a:rPr lang="en-US" b="1" dirty="0" err="1">
                <a:latin typeface="Helvetica Neue" panose="02000503000000020004" pitchFamily="2" charset="0"/>
                <a:ea typeface="Helvetica Neue" panose="02000503000000020004" pitchFamily="2" charset="0"/>
                <a:cs typeface="Helvetica Neue" panose="02000503000000020004" pitchFamily="2" charset="0"/>
              </a:rPr>
              <a:t>MiniMax</a:t>
            </a:r>
            <a:r>
              <a:rPr lang="en-US" b="1" dirty="0">
                <a:latin typeface="Helvetica Neue" panose="02000503000000020004" pitchFamily="2" charset="0"/>
                <a:ea typeface="Helvetica Neue" panose="02000503000000020004" pitchFamily="2" charset="0"/>
                <a:cs typeface="Helvetica Neue" panose="02000503000000020004" pitchFamily="2" charset="0"/>
              </a:rPr>
              <a:t> Agent </a:t>
            </a:r>
          </a:p>
          <a:p>
            <a:pPr marL="0" indent="0">
              <a:lnSpc>
                <a:spcPct val="160000"/>
              </a:lnSpc>
              <a:buClr>
                <a:srgbClr val="511C6C"/>
              </a:buClr>
              <a:buNone/>
            </a:pPr>
            <a:r>
              <a:rPr lang="en-US" b="1" dirty="0">
                <a:latin typeface="Helvetica Neue" panose="02000503000000020004" pitchFamily="2" charset="0"/>
                <a:ea typeface="Helvetica Neue" panose="02000503000000020004" pitchFamily="2" charset="0"/>
                <a:cs typeface="Helvetica Neue" panose="02000503000000020004" pitchFamily="2" charset="0"/>
              </a:rPr>
              <a:t>Monte Carlo Agent</a:t>
            </a:r>
          </a:p>
          <a:p>
            <a:pPr>
              <a:buClr>
                <a:srgbClr val="511C6C"/>
              </a:buClr>
            </a:pPr>
            <a:endParaRPr lang="en-US" dirty="0">
              <a:latin typeface="Helvetica Neue" panose="02000503000000020004" pitchFamily="2" charset="0"/>
              <a:ea typeface="Helvetica Neue" panose="02000503000000020004" pitchFamily="2" charset="0"/>
              <a:cs typeface="Helvetica Neue" panose="02000503000000020004" pitchFamily="2" charset="0"/>
            </a:endParaRPr>
          </a:p>
          <a:p>
            <a:pPr>
              <a:buClr>
                <a:srgbClr val="00B2DD"/>
              </a:buClr>
            </a:pPr>
            <a:endParaRPr lang="en-US" dirty="0">
              <a:latin typeface="+mn-lt"/>
            </a:endParaRPr>
          </a:p>
          <a:p>
            <a:pPr>
              <a:buClr>
                <a:srgbClr val="00B2DD"/>
              </a:buClr>
            </a:pPr>
            <a:endParaRPr lang="en-US" dirty="0">
              <a:latin typeface="+mn-lt"/>
            </a:endParaRPr>
          </a:p>
        </p:txBody>
      </p:sp>
      <p:sp>
        <p:nvSpPr>
          <p:cNvPr id="7" name="Text Placeholder 4"/>
          <p:cNvSpPr>
            <a:spLocks noGrp="1"/>
          </p:cNvSpPr>
          <p:nvPr>
            <p:ph type="body" sz="quarter" idx="4294967295"/>
          </p:nvPr>
        </p:nvSpPr>
        <p:spPr>
          <a:xfrm>
            <a:off x="1178988" y="940260"/>
            <a:ext cx="7164912" cy="994616"/>
          </a:xfrm>
          <a:prstGeom prst="rect">
            <a:avLst/>
          </a:prstGeom>
        </p:spPr>
        <p:txBody>
          <a:bodyPr/>
          <a:lstStyle/>
          <a:p>
            <a:pPr marL="0" indent="0">
              <a:buNone/>
            </a:pPr>
            <a:r>
              <a:rPr lang="en-US" sz="4800" b="1" dirty="0">
                <a:solidFill>
                  <a:srgbClr val="511C6C"/>
                </a:solidFill>
                <a:latin typeface="Baskerville" panose="02020502070401020303" pitchFamily="18" charset="0"/>
                <a:ea typeface="Baskerville" panose="02020502070401020303" pitchFamily="18" charset="0"/>
              </a:rPr>
              <a:t>Agents</a:t>
            </a:r>
            <a:endParaRPr lang="en-US" sz="4800" dirty="0">
              <a:solidFill>
                <a:srgbClr val="00B2DD"/>
              </a:solidFill>
            </a:endParaRPr>
          </a:p>
        </p:txBody>
      </p:sp>
      <p:cxnSp>
        <p:nvCxnSpPr>
          <p:cNvPr id="3" name="Straight Connector 2">
            <a:extLst>
              <a:ext uri="{FF2B5EF4-FFF2-40B4-BE49-F238E27FC236}">
                <a16:creationId xmlns:a16="http://schemas.microsoft.com/office/drawing/2014/main" id="{E4EA91D6-815C-2D4B-9CA1-4CDC01F48E60}"/>
              </a:ext>
            </a:extLst>
          </p:cNvPr>
          <p:cNvCxnSpPr/>
          <p:nvPr/>
        </p:nvCxnSpPr>
        <p:spPr>
          <a:xfrm flipV="1">
            <a:off x="7442791" y="2069805"/>
            <a:ext cx="0" cy="478819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CB7F1774-F2A8-0242-8B38-0C01372F7C92}"/>
              </a:ext>
            </a:extLst>
          </p:cNvPr>
          <p:cNvSpPr txBox="1"/>
          <p:nvPr/>
        </p:nvSpPr>
        <p:spPr>
          <a:xfrm>
            <a:off x="11114575" y="5628170"/>
            <a:ext cx="431528" cy="954107"/>
          </a:xfrm>
          <a:prstGeom prst="rect">
            <a:avLst/>
          </a:prstGeom>
          <a:noFill/>
        </p:spPr>
        <p:txBody>
          <a:bodyPr wrap="none" rtlCol="0">
            <a:spAutoFit/>
          </a:bodyPr>
          <a:lstStyle/>
          <a:p>
            <a:r>
              <a:rPr lang="en-US" sz="3200" b="1" dirty="0">
                <a:solidFill>
                  <a:srgbClr val="511C6C"/>
                </a:solidFill>
                <a:latin typeface="Helvetica Neue" panose="02000503000000020004" pitchFamily="2" charset="0"/>
                <a:ea typeface="Helvetica Neue" panose="02000503000000020004" pitchFamily="2" charset="0"/>
                <a:cs typeface="Helvetica Neue" panose="02000503000000020004" pitchFamily="2" charset="0"/>
              </a:rPr>
              <a:t>&lt;</a:t>
            </a:r>
          </a:p>
          <a:p>
            <a:endParaRPr lang="en-US" sz="2400" dirty="0"/>
          </a:p>
        </p:txBody>
      </p:sp>
      <p:pic>
        <p:nvPicPr>
          <p:cNvPr id="11" name="Picture 10">
            <a:extLst>
              <a:ext uri="{FF2B5EF4-FFF2-40B4-BE49-F238E27FC236}">
                <a16:creationId xmlns:a16="http://schemas.microsoft.com/office/drawing/2014/main" id="{65F79B0C-1A05-A74B-9916-D73155239292}"/>
              </a:ext>
            </a:extLst>
          </p:cNvPr>
          <p:cNvPicPr>
            <a:picLocks noChangeAspect="1"/>
          </p:cNvPicPr>
          <p:nvPr/>
        </p:nvPicPr>
        <p:blipFill>
          <a:blip r:embed="rId2"/>
          <a:stretch>
            <a:fillRect/>
          </a:stretch>
        </p:blipFill>
        <p:spPr>
          <a:xfrm>
            <a:off x="1925410" y="2201067"/>
            <a:ext cx="979241" cy="1424884"/>
          </a:xfrm>
          <a:prstGeom prst="rect">
            <a:avLst/>
          </a:prstGeom>
        </p:spPr>
      </p:pic>
      <p:pic>
        <p:nvPicPr>
          <p:cNvPr id="12" name="Picture 11">
            <a:extLst>
              <a:ext uri="{FF2B5EF4-FFF2-40B4-BE49-F238E27FC236}">
                <a16:creationId xmlns:a16="http://schemas.microsoft.com/office/drawing/2014/main" id="{22AB4EC1-F28E-2C4D-BCF2-9276DFF467D9}"/>
              </a:ext>
            </a:extLst>
          </p:cNvPr>
          <p:cNvPicPr>
            <a:picLocks noChangeAspect="1"/>
          </p:cNvPicPr>
          <p:nvPr/>
        </p:nvPicPr>
        <p:blipFill>
          <a:blip r:embed="rId3"/>
          <a:stretch>
            <a:fillRect/>
          </a:stretch>
        </p:blipFill>
        <p:spPr>
          <a:xfrm>
            <a:off x="605961" y="4805915"/>
            <a:ext cx="979225" cy="1424860"/>
          </a:xfrm>
          <a:prstGeom prst="rect">
            <a:avLst/>
          </a:prstGeom>
        </p:spPr>
      </p:pic>
      <p:pic>
        <p:nvPicPr>
          <p:cNvPr id="13" name="Picture 12">
            <a:extLst>
              <a:ext uri="{FF2B5EF4-FFF2-40B4-BE49-F238E27FC236}">
                <a16:creationId xmlns:a16="http://schemas.microsoft.com/office/drawing/2014/main" id="{0EA7E5C6-CE93-3B4D-91BC-51423621E510}"/>
              </a:ext>
            </a:extLst>
          </p:cNvPr>
          <p:cNvPicPr>
            <a:picLocks noChangeAspect="1"/>
          </p:cNvPicPr>
          <p:nvPr/>
        </p:nvPicPr>
        <p:blipFill>
          <a:blip r:embed="rId4"/>
          <a:stretch>
            <a:fillRect/>
          </a:stretch>
        </p:blipFill>
        <p:spPr>
          <a:xfrm>
            <a:off x="1925426" y="4805917"/>
            <a:ext cx="979225" cy="1424860"/>
          </a:xfrm>
          <a:prstGeom prst="rect">
            <a:avLst/>
          </a:prstGeom>
        </p:spPr>
      </p:pic>
      <p:pic>
        <p:nvPicPr>
          <p:cNvPr id="15" name="Picture 14">
            <a:extLst>
              <a:ext uri="{FF2B5EF4-FFF2-40B4-BE49-F238E27FC236}">
                <a16:creationId xmlns:a16="http://schemas.microsoft.com/office/drawing/2014/main" id="{A8304176-5323-6F42-9CD4-7479199783FB}"/>
              </a:ext>
            </a:extLst>
          </p:cNvPr>
          <p:cNvPicPr>
            <a:picLocks noChangeAspect="1"/>
          </p:cNvPicPr>
          <p:nvPr/>
        </p:nvPicPr>
        <p:blipFill>
          <a:blip r:embed="rId5"/>
          <a:stretch>
            <a:fillRect/>
          </a:stretch>
        </p:blipFill>
        <p:spPr>
          <a:xfrm>
            <a:off x="5883822" y="4805919"/>
            <a:ext cx="979225" cy="1424860"/>
          </a:xfrm>
          <a:prstGeom prst="rect">
            <a:avLst/>
          </a:prstGeom>
        </p:spPr>
      </p:pic>
      <p:pic>
        <p:nvPicPr>
          <p:cNvPr id="17" name="Picture 16">
            <a:extLst>
              <a:ext uri="{FF2B5EF4-FFF2-40B4-BE49-F238E27FC236}">
                <a16:creationId xmlns:a16="http://schemas.microsoft.com/office/drawing/2014/main" id="{E097B0BB-035F-814A-AA3C-8911343FAA3A}"/>
              </a:ext>
            </a:extLst>
          </p:cNvPr>
          <p:cNvPicPr>
            <a:picLocks noChangeAspect="1"/>
          </p:cNvPicPr>
          <p:nvPr/>
        </p:nvPicPr>
        <p:blipFill>
          <a:blip r:embed="rId6"/>
          <a:stretch>
            <a:fillRect/>
          </a:stretch>
        </p:blipFill>
        <p:spPr>
          <a:xfrm>
            <a:off x="3244890" y="4805914"/>
            <a:ext cx="979225" cy="1424860"/>
          </a:xfrm>
          <a:prstGeom prst="rect">
            <a:avLst/>
          </a:prstGeom>
        </p:spPr>
      </p:pic>
      <p:pic>
        <p:nvPicPr>
          <p:cNvPr id="19" name="Picture 18">
            <a:extLst>
              <a:ext uri="{FF2B5EF4-FFF2-40B4-BE49-F238E27FC236}">
                <a16:creationId xmlns:a16="http://schemas.microsoft.com/office/drawing/2014/main" id="{7093EF51-F3E6-A14C-B8E3-4C7DA5ACC008}"/>
              </a:ext>
            </a:extLst>
          </p:cNvPr>
          <p:cNvPicPr>
            <a:picLocks noChangeAspect="1"/>
          </p:cNvPicPr>
          <p:nvPr/>
        </p:nvPicPr>
        <p:blipFill>
          <a:blip r:embed="rId7"/>
          <a:stretch>
            <a:fillRect/>
          </a:stretch>
        </p:blipFill>
        <p:spPr>
          <a:xfrm>
            <a:off x="4546846" y="2201043"/>
            <a:ext cx="979225" cy="1424860"/>
          </a:xfrm>
          <a:prstGeom prst="rect">
            <a:avLst/>
          </a:prstGeom>
        </p:spPr>
      </p:pic>
      <p:sp>
        <p:nvSpPr>
          <p:cNvPr id="20" name="Rectangle 19">
            <a:extLst>
              <a:ext uri="{FF2B5EF4-FFF2-40B4-BE49-F238E27FC236}">
                <a16:creationId xmlns:a16="http://schemas.microsoft.com/office/drawing/2014/main" id="{D9B6BB1F-A6AD-5E4B-952E-FF588FCD07E4}"/>
              </a:ext>
            </a:extLst>
          </p:cNvPr>
          <p:cNvSpPr/>
          <p:nvPr/>
        </p:nvSpPr>
        <p:spPr>
          <a:xfrm>
            <a:off x="3087120" y="2069437"/>
            <a:ext cx="1277256" cy="1662977"/>
          </a:xfrm>
          <a:prstGeom prst="rect">
            <a:avLst/>
          </a:prstGeom>
          <a:noFill/>
          <a:ln w="317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2400"/>
          </a:p>
        </p:txBody>
      </p:sp>
      <p:pic>
        <p:nvPicPr>
          <p:cNvPr id="18" name="Picture 17">
            <a:extLst>
              <a:ext uri="{FF2B5EF4-FFF2-40B4-BE49-F238E27FC236}">
                <a16:creationId xmlns:a16="http://schemas.microsoft.com/office/drawing/2014/main" id="{7352C28D-E63F-194A-B31A-A709804109D9}"/>
              </a:ext>
            </a:extLst>
          </p:cNvPr>
          <p:cNvPicPr>
            <a:picLocks noChangeAspect="1"/>
          </p:cNvPicPr>
          <p:nvPr/>
        </p:nvPicPr>
        <p:blipFill>
          <a:blip r:embed="rId8"/>
          <a:stretch>
            <a:fillRect/>
          </a:stretch>
        </p:blipFill>
        <p:spPr>
          <a:xfrm>
            <a:off x="3244890" y="2201067"/>
            <a:ext cx="979225" cy="1424860"/>
          </a:xfrm>
          <a:prstGeom prst="rect">
            <a:avLst/>
          </a:prstGeom>
        </p:spPr>
      </p:pic>
    </p:spTree>
    <p:extLst>
      <p:ext uri="{BB962C8B-B14F-4D97-AF65-F5344CB8AC3E}">
        <p14:creationId xmlns:p14="http://schemas.microsoft.com/office/powerpoint/2010/main" val="6746282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ext Placeholder 3"/>
          <p:cNvSpPr>
            <a:spLocks noGrp="1"/>
          </p:cNvSpPr>
          <p:nvPr>
            <p:ph type="body" sz="quarter" idx="4294967295"/>
          </p:nvPr>
        </p:nvSpPr>
        <p:spPr>
          <a:xfrm>
            <a:off x="1178989" y="2351436"/>
            <a:ext cx="8147119" cy="3665541"/>
          </a:xfrm>
          <a:prstGeom prst="rect">
            <a:avLst/>
          </a:prstGeom>
        </p:spPr>
        <p:txBody>
          <a:bodyPr/>
          <a:lstStyle/>
          <a:p>
            <a:pPr>
              <a:buClr>
                <a:srgbClr val="511C6C"/>
              </a:buClr>
            </a:pPr>
            <a:r>
              <a:rPr lang="en-US" dirty="0">
                <a:latin typeface="Helvetica Neue" panose="02000503000000020004" pitchFamily="2" charset="0"/>
                <a:ea typeface="Helvetica Neue" panose="02000503000000020004" pitchFamily="2" charset="0"/>
                <a:cs typeface="Helvetica Neue" panose="02000503000000020004" pitchFamily="2" charset="0"/>
              </a:rPr>
              <a:t>Issues occurred while refactoring the game code to be thread-safe</a:t>
            </a:r>
          </a:p>
          <a:p>
            <a:pPr>
              <a:buClr>
                <a:srgbClr val="511C6C"/>
              </a:buClr>
            </a:pPr>
            <a:r>
              <a:rPr lang="en-US" dirty="0">
                <a:latin typeface="Helvetica Neue" panose="02000503000000020004" pitchFamily="2" charset="0"/>
                <a:ea typeface="Helvetica Neue" panose="02000503000000020004" pitchFamily="2" charset="0"/>
                <a:cs typeface="Helvetica Neue" panose="02000503000000020004" pitchFamily="2" charset="0"/>
              </a:rPr>
              <a:t>Interface and Back-End struggled to cope with information leaking between game instances</a:t>
            </a:r>
          </a:p>
          <a:p>
            <a:pPr>
              <a:buClr>
                <a:srgbClr val="511C6C"/>
              </a:buClr>
            </a:pPr>
            <a:r>
              <a:rPr lang="en-US" dirty="0">
                <a:latin typeface="Helvetica Neue" panose="02000503000000020004" pitchFamily="2" charset="0"/>
                <a:ea typeface="Helvetica Neue" panose="02000503000000020004" pitchFamily="2" charset="0"/>
                <a:cs typeface="Helvetica Neue" panose="02000503000000020004" pitchFamily="2" charset="0"/>
              </a:rPr>
              <a:t>Cause of issue tracked down to be the inclusion of </a:t>
            </a:r>
            <a:r>
              <a:rPr lang="en-US" i="1" dirty="0">
                <a:latin typeface="Helvetica Neue" panose="02000503000000020004" pitchFamily="2" charset="0"/>
                <a:ea typeface="Helvetica Neue" panose="02000503000000020004" pitchFamily="2" charset="0"/>
                <a:cs typeface="Helvetica Neue" panose="02000503000000020004" pitchFamily="2" charset="0"/>
              </a:rPr>
              <a:t>static </a:t>
            </a:r>
            <a:r>
              <a:rPr lang="en-US" dirty="0">
                <a:latin typeface="Helvetica Neue" panose="02000503000000020004" pitchFamily="2" charset="0"/>
                <a:ea typeface="Helvetica Neue" panose="02000503000000020004" pitchFamily="2" charset="0"/>
                <a:cs typeface="Helvetica Neue" panose="02000503000000020004" pitchFamily="2" charset="0"/>
              </a:rPr>
              <a:t>key word in places it shouldn’t be</a:t>
            </a:r>
          </a:p>
          <a:p>
            <a:pPr>
              <a:buClr>
                <a:srgbClr val="00B2DD"/>
              </a:buClr>
            </a:pPr>
            <a:endParaRPr lang="en-US" dirty="0">
              <a:latin typeface="+mn-lt"/>
            </a:endParaRPr>
          </a:p>
          <a:p>
            <a:pPr>
              <a:buClr>
                <a:srgbClr val="00B2DD"/>
              </a:buClr>
            </a:pPr>
            <a:endParaRPr lang="en-US" dirty="0">
              <a:latin typeface="+mn-lt"/>
            </a:endParaRPr>
          </a:p>
        </p:txBody>
      </p:sp>
      <p:sp>
        <p:nvSpPr>
          <p:cNvPr id="7" name="Text Placeholder 4"/>
          <p:cNvSpPr>
            <a:spLocks noGrp="1"/>
          </p:cNvSpPr>
          <p:nvPr>
            <p:ph type="body" sz="quarter" idx="4294967295"/>
          </p:nvPr>
        </p:nvSpPr>
        <p:spPr>
          <a:xfrm>
            <a:off x="1178988" y="940260"/>
            <a:ext cx="7298705" cy="994616"/>
          </a:xfrm>
          <a:prstGeom prst="rect">
            <a:avLst/>
          </a:prstGeom>
        </p:spPr>
        <p:txBody>
          <a:bodyPr/>
          <a:lstStyle/>
          <a:p>
            <a:pPr marL="0" indent="0">
              <a:buNone/>
            </a:pPr>
            <a:r>
              <a:rPr lang="en-US" sz="4800" b="1" dirty="0">
                <a:solidFill>
                  <a:srgbClr val="511C6C"/>
                </a:solidFill>
                <a:latin typeface="Baskerville" panose="02020502070401020303" pitchFamily="18" charset="0"/>
                <a:ea typeface="Baskerville" panose="02020502070401020303" pitchFamily="18" charset="0"/>
              </a:rPr>
              <a:t>Technical Challenges</a:t>
            </a:r>
          </a:p>
          <a:p>
            <a:endParaRPr lang="en-US" sz="4800" dirty="0">
              <a:solidFill>
                <a:srgbClr val="00B2DD"/>
              </a:solidFill>
            </a:endParaRPr>
          </a:p>
        </p:txBody>
      </p:sp>
    </p:spTree>
    <p:extLst>
      <p:ext uri="{BB962C8B-B14F-4D97-AF65-F5344CB8AC3E}">
        <p14:creationId xmlns:p14="http://schemas.microsoft.com/office/powerpoint/2010/main" val="372111143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ext Placeholder 3"/>
          <p:cNvSpPr>
            <a:spLocks noGrp="1"/>
          </p:cNvSpPr>
          <p:nvPr>
            <p:ph type="body" sz="quarter" idx="4294967295"/>
          </p:nvPr>
        </p:nvSpPr>
        <p:spPr>
          <a:xfrm>
            <a:off x="1178990" y="2351436"/>
            <a:ext cx="6150709" cy="3665541"/>
          </a:xfrm>
          <a:prstGeom prst="rect">
            <a:avLst/>
          </a:prstGeom>
        </p:spPr>
        <p:txBody>
          <a:bodyPr/>
          <a:lstStyle/>
          <a:p>
            <a:pPr>
              <a:buClr>
                <a:srgbClr val="511C6C"/>
              </a:buClr>
            </a:pPr>
            <a:r>
              <a:rPr lang="en-US" dirty="0">
                <a:latin typeface="Helvetica Neue" panose="02000503000000020004" pitchFamily="2" charset="0"/>
                <a:ea typeface="Helvetica Neue" panose="02000503000000020004" pitchFamily="2" charset="0"/>
                <a:cs typeface="Helvetica Neue" panose="02000503000000020004" pitchFamily="2" charset="0"/>
              </a:rPr>
              <a:t>Game stripped down to gameplay stage to properly evaluate strategies</a:t>
            </a:r>
          </a:p>
          <a:p>
            <a:pPr>
              <a:buClr>
                <a:srgbClr val="511C6C"/>
              </a:buClr>
            </a:pPr>
            <a:r>
              <a:rPr lang="en-US" dirty="0">
                <a:latin typeface="Helvetica Neue" panose="02000503000000020004" pitchFamily="2" charset="0"/>
                <a:ea typeface="Helvetica Neue" panose="02000503000000020004" pitchFamily="2" charset="0"/>
                <a:cs typeface="Helvetica Neue" panose="02000503000000020004" pitchFamily="2" charset="0"/>
              </a:rPr>
              <a:t>Agent performances split them into 2 groups of effectiveness.</a:t>
            </a:r>
          </a:p>
          <a:p>
            <a:pPr>
              <a:buClr>
                <a:srgbClr val="511C6C"/>
              </a:buClr>
            </a:pPr>
            <a:r>
              <a:rPr lang="en-US" dirty="0">
                <a:latin typeface="Helvetica Neue" panose="02000503000000020004" pitchFamily="2" charset="0"/>
                <a:ea typeface="Helvetica Neue" panose="02000503000000020004" pitchFamily="2" charset="0"/>
                <a:cs typeface="Helvetica Neue" panose="02000503000000020004" pitchFamily="2" charset="0"/>
              </a:rPr>
              <a:t>Results show a significant performance increase through use of Max and Minimax</a:t>
            </a:r>
          </a:p>
          <a:p>
            <a:pPr>
              <a:buClr>
                <a:srgbClr val="00B2DD"/>
              </a:buClr>
            </a:pPr>
            <a:endParaRPr lang="en-US" dirty="0">
              <a:latin typeface="+mn-lt"/>
            </a:endParaRPr>
          </a:p>
        </p:txBody>
      </p:sp>
      <p:sp>
        <p:nvSpPr>
          <p:cNvPr id="7" name="Text Placeholder 4"/>
          <p:cNvSpPr>
            <a:spLocks noGrp="1"/>
          </p:cNvSpPr>
          <p:nvPr>
            <p:ph type="body" sz="quarter" idx="4294967295"/>
          </p:nvPr>
        </p:nvSpPr>
        <p:spPr>
          <a:xfrm>
            <a:off x="1178988" y="940260"/>
            <a:ext cx="7298705" cy="994616"/>
          </a:xfrm>
          <a:prstGeom prst="rect">
            <a:avLst/>
          </a:prstGeom>
        </p:spPr>
        <p:txBody>
          <a:bodyPr/>
          <a:lstStyle/>
          <a:p>
            <a:pPr marL="0" indent="0">
              <a:buNone/>
            </a:pPr>
            <a:r>
              <a:rPr lang="en-US" sz="4800" b="1" dirty="0">
                <a:solidFill>
                  <a:srgbClr val="511C6C"/>
                </a:solidFill>
                <a:latin typeface="Baskerville" panose="02020502070401020303" pitchFamily="18" charset="0"/>
                <a:ea typeface="Baskerville" panose="02020502070401020303" pitchFamily="18" charset="0"/>
              </a:rPr>
              <a:t>Agent Evaluation</a:t>
            </a:r>
          </a:p>
          <a:p>
            <a:endParaRPr lang="en-US" sz="4800" dirty="0">
              <a:solidFill>
                <a:srgbClr val="00B2DD"/>
              </a:solidFill>
            </a:endParaRPr>
          </a:p>
        </p:txBody>
      </p:sp>
      <p:sp>
        <p:nvSpPr>
          <p:cNvPr id="4" name="Text Placeholder 3">
            <a:extLst>
              <a:ext uri="{FF2B5EF4-FFF2-40B4-BE49-F238E27FC236}">
                <a16:creationId xmlns:a16="http://schemas.microsoft.com/office/drawing/2014/main" id="{DD3E41B5-9546-9044-9F0B-63F43B3FC5B5}"/>
              </a:ext>
            </a:extLst>
          </p:cNvPr>
          <p:cNvSpPr>
            <a:spLocks noGrp="1"/>
          </p:cNvSpPr>
          <p:nvPr>
            <p:ph type="body" sz="quarter" idx="4294967295"/>
          </p:nvPr>
        </p:nvSpPr>
        <p:spPr>
          <a:xfrm>
            <a:off x="7701022" y="2252199"/>
            <a:ext cx="4490964" cy="4184043"/>
          </a:xfrm>
          <a:prstGeom prst="rect">
            <a:avLst/>
          </a:prstGeom>
        </p:spPr>
        <p:txBody>
          <a:bodyPr/>
          <a:lstStyle/>
          <a:p>
            <a:pPr marL="609585" indent="-609585">
              <a:lnSpc>
                <a:spcPct val="120000"/>
              </a:lnSpc>
              <a:buClr>
                <a:srgbClr val="511C6C"/>
              </a:buClr>
              <a:buFont typeface="+mj-lt"/>
              <a:buAutoNum type="arabicPeriod"/>
            </a:pPr>
            <a:r>
              <a:rPr lang="en-US" b="1" dirty="0">
                <a:latin typeface="Helvetica Neue" panose="02000503000000020004" pitchFamily="2" charset="0"/>
                <a:ea typeface="Helvetica Neue" panose="02000503000000020004" pitchFamily="2" charset="0"/>
                <a:cs typeface="Helvetica Neue" panose="02000503000000020004" pitchFamily="2" charset="0"/>
              </a:rPr>
              <a:t>Monte Carlo Agent</a:t>
            </a:r>
          </a:p>
          <a:p>
            <a:pPr marL="609585" indent="-609585">
              <a:lnSpc>
                <a:spcPct val="120000"/>
              </a:lnSpc>
              <a:buClr>
                <a:srgbClr val="511C6C"/>
              </a:buClr>
              <a:buFont typeface="+mj-lt"/>
              <a:buAutoNum type="arabicPeriod"/>
            </a:pPr>
            <a:r>
              <a:rPr lang="en-US" b="1" dirty="0" err="1">
                <a:latin typeface="Helvetica Neue" panose="02000503000000020004" pitchFamily="2" charset="0"/>
                <a:ea typeface="Helvetica Neue" panose="02000503000000020004" pitchFamily="2" charset="0"/>
                <a:cs typeface="Helvetica Neue" panose="02000503000000020004" pitchFamily="2" charset="0"/>
              </a:rPr>
              <a:t>MiniMax</a:t>
            </a:r>
            <a:r>
              <a:rPr lang="en-US" b="1" dirty="0">
                <a:latin typeface="Helvetica Neue" panose="02000503000000020004" pitchFamily="2" charset="0"/>
                <a:ea typeface="Helvetica Neue" panose="02000503000000020004" pitchFamily="2" charset="0"/>
                <a:cs typeface="Helvetica Neue" panose="02000503000000020004" pitchFamily="2" charset="0"/>
              </a:rPr>
              <a:t> Agent</a:t>
            </a:r>
          </a:p>
          <a:p>
            <a:pPr marL="609585" indent="-609585">
              <a:lnSpc>
                <a:spcPct val="120000"/>
              </a:lnSpc>
              <a:buClr>
                <a:srgbClr val="511C6C"/>
              </a:buClr>
              <a:buFont typeface="+mj-lt"/>
              <a:buAutoNum type="arabicPeriod"/>
            </a:pPr>
            <a:endParaRPr lang="en-US" b="1" dirty="0">
              <a:latin typeface="Helvetica Neue" panose="02000503000000020004" pitchFamily="2" charset="0"/>
              <a:ea typeface="Helvetica Neue" panose="02000503000000020004" pitchFamily="2" charset="0"/>
              <a:cs typeface="Helvetica Neue" panose="02000503000000020004" pitchFamily="2" charset="0"/>
            </a:endParaRPr>
          </a:p>
          <a:p>
            <a:pPr marL="609585" indent="-609585">
              <a:lnSpc>
                <a:spcPct val="120000"/>
              </a:lnSpc>
              <a:buClr>
                <a:srgbClr val="511C6C"/>
              </a:buClr>
              <a:buFont typeface="+mj-lt"/>
              <a:buAutoNum type="arabicPeriod"/>
            </a:pPr>
            <a:r>
              <a:rPr lang="en-US" b="1" dirty="0">
                <a:latin typeface="Helvetica Neue" panose="02000503000000020004" pitchFamily="2" charset="0"/>
                <a:ea typeface="Helvetica Neue" panose="02000503000000020004" pitchFamily="2" charset="0"/>
                <a:cs typeface="Helvetica Neue" panose="02000503000000020004" pitchFamily="2" charset="0"/>
              </a:rPr>
              <a:t>Maximum Agent</a:t>
            </a:r>
          </a:p>
          <a:p>
            <a:pPr marL="609585" indent="-609585">
              <a:lnSpc>
                <a:spcPct val="120000"/>
              </a:lnSpc>
              <a:buClr>
                <a:srgbClr val="511C6C"/>
              </a:buClr>
              <a:buFont typeface="+mj-lt"/>
              <a:buAutoNum type="arabicPeriod"/>
            </a:pPr>
            <a:r>
              <a:rPr lang="en-US" b="1" dirty="0">
                <a:latin typeface="Helvetica Neue" panose="02000503000000020004" pitchFamily="2" charset="0"/>
                <a:ea typeface="Helvetica Neue" panose="02000503000000020004" pitchFamily="2" charset="0"/>
                <a:cs typeface="Helvetica Neue" panose="02000503000000020004" pitchFamily="2" charset="0"/>
              </a:rPr>
              <a:t>Random Agent</a:t>
            </a:r>
          </a:p>
          <a:p>
            <a:pPr marL="609585" indent="-609585">
              <a:lnSpc>
                <a:spcPct val="120000"/>
              </a:lnSpc>
              <a:buClr>
                <a:srgbClr val="511C6C"/>
              </a:buClr>
              <a:buFont typeface="+mj-lt"/>
              <a:buAutoNum type="arabicPeriod"/>
            </a:pPr>
            <a:r>
              <a:rPr lang="en-US" b="1" dirty="0" err="1">
                <a:latin typeface="Helvetica Neue" panose="02000503000000020004" pitchFamily="2" charset="0"/>
                <a:ea typeface="Helvetica Neue" panose="02000503000000020004" pitchFamily="2" charset="0"/>
                <a:cs typeface="Helvetica Neue" panose="02000503000000020004" pitchFamily="2" charset="0"/>
              </a:rPr>
              <a:t>VaryingTrump</a:t>
            </a:r>
            <a:r>
              <a:rPr lang="en-US" b="1" dirty="0">
                <a:latin typeface="Helvetica Neue" panose="02000503000000020004" pitchFamily="2" charset="0"/>
                <a:ea typeface="Helvetica Neue" panose="02000503000000020004" pitchFamily="2" charset="0"/>
                <a:cs typeface="Helvetica Neue" panose="02000503000000020004" pitchFamily="2" charset="0"/>
              </a:rPr>
              <a:t> Agent</a:t>
            </a:r>
          </a:p>
          <a:p>
            <a:pPr>
              <a:lnSpc>
                <a:spcPct val="160000"/>
              </a:lnSpc>
              <a:buClr>
                <a:srgbClr val="00B2DD"/>
              </a:buClr>
            </a:pPr>
            <a:endParaRPr lang="en-US" dirty="0">
              <a:latin typeface="+mn-lt"/>
            </a:endParaRPr>
          </a:p>
          <a:p>
            <a:pPr>
              <a:lnSpc>
                <a:spcPct val="160000"/>
              </a:lnSpc>
              <a:buClr>
                <a:srgbClr val="00B2DD"/>
              </a:buClr>
            </a:pPr>
            <a:endParaRPr lang="en-US" dirty="0">
              <a:latin typeface="+mn-lt"/>
            </a:endParaRPr>
          </a:p>
        </p:txBody>
      </p:sp>
      <p:cxnSp>
        <p:nvCxnSpPr>
          <p:cNvPr id="5" name="Straight Connector 4">
            <a:extLst>
              <a:ext uri="{FF2B5EF4-FFF2-40B4-BE49-F238E27FC236}">
                <a16:creationId xmlns:a16="http://schemas.microsoft.com/office/drawing/2014/main" id="{445DAA76-6D65-2946-8B9F-6D5DB8FF8270}"/>
              </a:ext>
            </a:extLst>
          </p:cNvPr>
          <p:cNvCxnSpPr/>
          <p:nvPr/>
        </p:nvCxnSpPr>
        <p:spPr>
          <a:xfrm flipV="1">
            <a:off x="7515360" y="2069805"/>
            <a:ext cx="0" cy="478819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A492D91E-83D9-A948-A900-98D85C81F014}"/>
              </a:ext>
            </a:extLst>
          </p:cNvPr>
          <p:cNvCxnSpPr>
            <a:cxnSpLocks/>
          </p:cNvCxnSpPr>
          <p:nvPr/>
        </p:nvCxnSpPr>
        <p:spPr>
          <a:xfrm>
            <a:off x="8463765" y="3885856"/>
            <a:ext cx="296547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810542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Text Placeholder 4"/>
          <p:cNvSpPr>
            <a:spLocks noGrp="1"/>
          </p:cNvSpPr>
          <p:nvPr>
            <p:ph type="body" sz="quarter" idx="4294967295"/>
          </p:nvPr>
        </p:nvSpPr>
        <p:spPr>
          <a:xfrm>
            <a:off x="1178988" y="940260"/>
            <a:ext cx="7298705" cy="994616"/>
          </a:xfrm>
          <a:prstGeom prst="rect">
            <a:avLst/>
          </a:prstGeom>
        </p:spPr>
        <p:txBody>
          <a:bodyPr/>
          <a:lstStyle/>
          <a:p>
            <a:pPr marL="0" indent="0">
              <a:buNone/>
            </a:pPr>
            <a:r>
              <a:rPr lang="en-US" sz="4800" b="1" dirty="0">
                <a:solidFill>
                  <a:srgbClr val="511C6C"/>
                </a:solidFill>
                <a:latin typeface="Baskerville" panose="02020502070401020303" pitchFamily="18" charset="0"/>
                <a:ea typeface="Baskerville" panose="02020502070401020303" pitchFamily="18" charset="0"/>
              </a:rPr>
              <a:t>Agent Evaluation</a:t>
            </a:r>
          </a:p>
          <a:p>
            <a:endParaRPr lang="en-US" sz="4800" dirty="0">
              <a:solidFill>
                <a:srgbClr val="00B2DD"/>
              </a:solidFill>
            </a:endParaRPr>
          </a:p>
        </p:txBody>
      </p:sp>
      <p:graphicFrame>
        <p:nvGraphicFramePr>
          <p:cNvPr id="10" name="Chart 9">
            <a:extLst>
              <a:ext uri="{FF2B5EF4-FFF2-40B4-BE49-F238E27FC236}">
                <a16:creationId xmlns:a16="http://schemas.microsoft.com/office/drawing/2014/main" id="{0BFC290F-FCE8-E04F-9148-BF268E8EDB2E}"/>
              </a:ext>
            </a:extLst>
          </p:cNvPr>
          <p:cNvGraphicFramePr>
            <a:graphicFrameLocks/>
          </p:cNvGraphicFramePr>
          <p:nvPr/>
        </p:nvGraphicFramePr>
        <p:xfrm>
          <a:off x="1178987" y="1934877"/>
          <a:ext cx="8085965" cy="4658239"/>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55603755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Text Placeholder 4"/>
          <p:cNvSpPr>
            <a:spLocks noGrp="1"/>
          </p:cNvSpPr>
          <p:nvPr>
            <p:ph type="body" sz="quarter" idx="4294967295"/>
          </p:nvPr>
        </p:nvSpPr>
        <p:spPr>
          <a:xfrm>
            <a:off x="1178988" y="940260"/>
            <a:ext cx="7298705" cy="994616"/>
          </a:xfrm>
          <a:prstGeom prst="rect">
            <a:avLst/>
          </a:prstGeom>
        </p:spPr>
        <p:txBody>
          <a:bodyPr/>
          <a:lstStyle/>
          <a:p>
            <a:pPr marL="0" indent="0">
              <a:buNone/>
            </a:pPr>
            <a:r>
              <a:rPr lang="en-US" sz="4800" b="1" dirty="0">
                <a:solidFill>
                  <a:srgbClr val="511C6C"/>
                </a:solidFill>
                <a:latin typeface="Baskerville" panose="02020502070401020303" pitchFamily="18" charset="0"/>
                <a:ea typeface="Baskerville" panose="02020502070401020303" pitchFamily="18" charset="0"/>
              </a:rPr>
              <a:t>Survey Analysis</a:t>
            </a:r>
          </a:p>
          <a:p>
            <a:endParaRPr lang="en-US" sz="4800" dirty="0">
              <a:solidFill>
                <a:srgbClr val="00B2DD"/>
              </a:solidFill>
            </a:endParaRPr>
          </a:p>
        </p:txBody>
      </p:sp>
      <p:pic>
        <p:nvPicPr>
          <p:cNvPr id="3" name="Picture 2">
            <a:extLst>
              <a:ext uri="{FF2B5EF4-FFF2-40B4-BE49-F238E27FC236}">
                <a16:creationId xmlns:a16="http://schemas.microsoft.com/office/drawing/2014/main" id="{1103A488-8535-D84B-84AD-CBAEA053B8C3}"/>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6343022" y="2119331"/>
            <a:ext cx="5812465" cy="3277072"/>
          </a:xfrm>
          <a:prstGeom prst="rect">
            <a:avLst/>
          </a:prstGeom>
        </p:spPr>
      </p:pic>
      <p:pic>
        <p:nvPicPr>
          <p:cNvPr id="5" name="Picture 4">
            <a:extLst>
              <a:ext uri="{FF2B5EF4-FFF2-40B4-BE49-F238E27FC236}">
                <a16:creationId xmlns:a16="http://schemas.microsoft.com/office/drawing/2014/main" id="{DB24E1AE-37B0-7B40-B873-9555489CF595}"/>
              </a:ext>
            </a:extLst>
          </p:cNvPr>
          <p:cNvPicPr>
            <a:picLocks noChangeAspect="1"/>
          </p:cNvPicPr>
          <p:nvPr/>
        </p:nvPicPr>
        <p:blipFill>
          <a:blip r:embed="rId3"/>
          <a:stretch>
            <a:fillRect/>
          </a:stretch>
        </p:blipFill>
        <p:spPr>
          <a:xfrm>
            <a:off x="84895" y="2119331"/>
            <a:ext cx="5764085" cy="3277072"/>
          </a:xfrm>
          <a:prstGeom prst="rect">
            <a:avLst/>
          </a:prstGeom>
        </p:spPr>
      </p:pic>
      <p:cxnSp>
        <p:nvCxnSpPr>
          <p:cNvPr id="8" name="Straight Connector 7">
            <a:extLst>
              <a:ext uri="{FF2B5EF4-FFF2-40B4-BE49-F238E27FC236}">
                <a16:creationId xmlns:a16="http://schemas.microsoft.com/office/drawing/2014/main" id="{D3484F66-02F9-DD4F-AD79-7DC972DC16C5}"/>
              </a:ext>
            </a:extLst>
          </p:cNvPr>
          <p:cNvCxnSpPr>
            <a:cxnSpLocks/>
          </p:cNvCxnSpPr>
          <p:nvPr/>
        </p:nvCxnSpPr>
        <p:spPr>
          <a:xfrm flipV="1">
            <a:off x="6096000" y="1701210"/>
            <a:ext cx="0" cy="479174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BC312303-F8D0-AC42-9D75-A347F7DBEB06}"/>
              </a:ext>
            </a:extLst>
          </p:cNvPr>
          <p:cNvPicPr>
            <a:picLocks noChangeAspect="1"/>
          </p:cNvPicPr>
          <p:nvPr/>
        </p:nvPicPr>
        <p:blipFill>
          <a:blip r:embed="rId4"/>
          <a:stretch>
            <a:fillRect/>
          </a:stretch>
        </p:blipFill>
        <p:spPr>
          <a:xfrm>
            <a:off x="84893" y="5917740"/>
            <a:ext cx="5851128" cy="117843"/>
          </a:xfrm>
          <a:prstGeom prst="rect">
            <a:avLst/>
          </a:prstGeom>
        </p:spPr>
      </p:pic>
      <p:pic>
        <p:nvPicPr>
          <p:cNvPr id="12" name="Picture 11">
            <a:extLst>
              <a:ext uri="{FF2B5EF4-FFF2-40B4-BE49-F238E27FC236}">
                <a16:creationId xmlns:a16="http://schemas.microsoft.com/office/drawing/2014/main" id="{B26677B8-656F-5A45-A65E-841281653F42}"/>
              </a:ext>
            </a:extLst>
          </p:cNvPr>
          <p:cNvPicPr>
            <a:picLocks noChangeAspect="1"/>
          </p:cNvPicPr>
          <p:nvPr/>
        </p:nvPicPr>
        <p:blipFill>
          <a:blip r:embed="rId4"/>
          <a:stretch>
            <a:fillRect/>
          </a:stretch>
        </p:blipFill>
        <p:spPr>
          <a:xfrm>
            <a:off x="6304359" y="5912287"/>
            <a:ext cx="5851128" cy="117843"/>
          </a:xfrm>
          <a:prstGeom prst="rect">
            <a:avLst/>
          </a:prstGeom>
        </p:spPr>
      </p:pic>
      <p:pic>
        <p:nvPicPr>
          <p:cNvPr id="13" name="Picture 12">
            <a:extLst>
              <a:ext uri="{FF2B5EF4-FFF2-40B4-BE49-F238E27FC236}">
                <a16:creationId xmlns:a16="http://schemas.microsoft.com/office/drawing/2014/main" id="{FBB87DDC-71AB-244A-88E0-6D92ECD15A9D}"/>
              </a:ext>
            </a:extLst>
          </p:cNvPr>
          <p:cNvPicPr>
            <a:picLocks noChangeAspect="1"/>
          </p:cNvPicPr>
          <p:nvPr/>
        </p:nvPicPr>
        <p:blipFill>
          <a:blip r:embed="rId5"/>
          <a:stretch>
            <a:fillRect/>
          </a:stretch>
        </p:blipFill>
        <p:spPr>
          <a:xfrm>
            <a:off x="84893" y="5912287"/>
            <a:ext cx="5851128" cy="117843"/>
          </a:xfrm>
          <a:prstGeom prst="rect">
            <a:avLst/>
          </a:prstGeom>
        </p:spPr>
      </p:pic>
      <p:pic>
        <p:nvPicPr>
          <p:cNvPr id="14" name="Picture 13">
            <a:extLst>
              <a:ext uri="{FF2B5EF4-FFF2-40B4-BE49-F238E27FC236}">
                <a16:creationId xmlns:a16="http://schemas.microsoft.com/office/drawing/2014/main" id="{04534F34-E7AA-FF4B-B6CC-C8EBC15311AA}"/>
              </a:ext>
            </a:extLst>
          </p:cNvPr>
          <p:cNvPicPr>
            <a:picLocks noChangeAspect="1"/>
          </p:cNvPicPr>
          <p:nvPr/>
        </p:nvPicPr>
        <p:blipFill>
          <a:blip r:embed="rId6"/>
          <a:stretch>
            <a:fillRect/>
          </a:stretch>
        </p:blipFill>
        <p:spPr>
          <a:xfrm>
            <a:off x="6304359" y="5903468"/>
            <a:ext cx="5851148" cy="117843"/>
          </a:xfrm>
          <a:prstGeom prst="rect">
            <a:avLst/>
          </a:prstGeom>
        </p:spPr>
      </p:pic>
      <p:sp>
        <p:nvSpPr>
          <p:cNvPr id="15" name="TextBox 14">
            <a:extLst>
              <a:ext uri="{FF2B5EF4-FFF2-40B4-BE49-F238E27FC236}">
                <a16:creationId xmlns:a16="http://schemas.microsoft.com/office/drawing/2014/main" id="{B80155DF-3324-5E4D-8DD4-48A8957151AA}"/>
              </a:ext>
            </a:extLst>
          </p:cNvPr>
          <p:cNvSpPr txBox="1"/>
          <p:nvPr/>
        </p:nvSpPr>
        <p:spPr>
          <a:xfrm>
            <a:off x="215364" y="6094608"/>
            <a:ext cx="5590187" cy="379656"/>
          </a:xfrm>
          <a:prstGeom prst="rect">
            <a:avLst/>
          </a:prstGeom>
          <a:noFill/>
        </p:spPr>
        <p:txBody>
          <a:bodyPr wrap="square" rtlCol="0">
            <a:spAutoFit/>
          </a:bodyPr>
          <a:lstStyle/>
          <a:p>
            <a:pPr algn="ctr"/>
            <a:r>
              <a:rPr lang="en-US" sz="1867" b="1" dirty="0">
                <a:latin typeface="Helvetica Neue" panose="02000503000000020004" pitchFamily="2" charset="0"/>
                <a:ea typeface="Helvetica Neue" panose="02000503000000020004" pitchFamily="2" charset="0"/>
                <a:cs typeface="Helvetica Neue" panose="02000503000000020004" pitchFamily="2" charset="0"/>
              </a:rPr>
              <a:t>60% Aesthetic Satisfaction</a:t>
            </a:r>
          </a:p>
        </p:txBody>
      </p:sp>
      <p:sp>
        <p:nvSpPr>
          <p:cNvPr id="16" name="TextBox 15">
            <a:extLst>
              <a:ext uri="{FF2B5EF4-FFF2-40B4-BE49-F238E27FC236}">
                <a16:creationId xmlns:a16="http://schemas.microsoft.com/office/drawing/2014/main" id="{E9240A6A-ED88-2B41-8C70-75EFDFC3AFE3}"/>
              </a:ext>
            </a:extLst>
          </p:cNvPr>
          <p:cNvSpPr txBox="1"/>
          <p:nvPr/>
        </p:nvSpPr>
        <p:spPr>
          <a:xfrm>
            <a:off x="6454160" y="6094608"/>
            <a:ext cx="5590187" cy="379656"/>
          </a:xfrm>
          <a:prstGeom prst="rect">
            <a:avLst/>
          </a:prstGeom>
          <a:noFill/>
        </p:spPr>
        <p:txBody>
          <a:bodyPr wrap="square" rtlCol="0">
            <a:spAutoFit/>
          </a:bodyPr>
          <a:lstStyle/>
          <a:p>
            <a:pPr algn="ctr"/>
            <a:r>
              <a:rPr lang="en-US" sz="1867" b="1" dirty="0">
                <a:latin typeface="Helvetica Neue" panose="02000503000000020004" pitchFamily="2" charset="0"/>
                <a:ea typeface="Helvetica Neue" panose="02000503000000020004" pitchFamily="2" charset="0"/>
                <a:cs typeface="Helvetica Neue" panose="02000503000000020004" pitchFamily="2" charset="0"/>
              </a:rPr>
              <a:t>99% Aesthetic Satisfaction</a:t>
            </a:r>
          </a:p>
        </p:txBody>
      </p:sp>
    </p:spTree>
    <p:extLst>
      <p:ext uri="{BB962C8B-B14F-4D97-AF65-F5344CB8AC3E}">
        <p14:creationId xmlns:p14="http://schemas.microsoft.com/office/powerpoint/2010/main" val="2587591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125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3"/>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12"/>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wipe(left)">
                                      <p:cBhvr>
                                        <p:cTn id="22" dur="125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7304551-7DCC-8A48-B0C4-BFA142B509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96915" y="-49924"/>
            <a:ext cx="10440616" cy="6957848"/>
          </a:xfrm>
          <a:prstGeom prst="rect">
            <a:avLst/>
          </a:prstGeom>
          <a:solidFill>
            <a:schemeClr val="tx1"/>
          </a:solidFill>
        </p:spPr>
      </p:pic>
      <p:pic>
        <p:nvPicPr>
          <p:cNvPr id="9" name="Picture 8">
            <a:extLst>
              <a:ext uri="{FF2B5EF4-FFF2-40B4-BE49-F238E27FC236}">
                <a16:creationId xmlns:a16="http://schemas.microsoft.com/office/drawing/2014/main" id="{4F185EBD-04F2-C743-B0C8-4227EB1CB7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63838" y="5537581"/>
            <a:ext cx="9372513" cy="1449750"/>
          </a:xfrm>
          <a:prstGeom prst="rect">
            <a:avLst/>
          </a:prstGeom>
        </p:spPr>
      </p:pic>
      <p:sp>
        <p:nvSpPr>
          <p:cNvPr id="3" name="Freeform 2"/>
          <p:cNvSpPr/>
          <p:nvPr/>
        </p:nvSpPr>
        <p:spPr>
          <a:xfrm flipV="1">
            <a:off x="-4219187" y="-31531"/>
            <a:ext cx="10867697" cy="6957848"/>
          </a:xfrm>
          <a:custGeom>
            <a:avLst/>
            <a:gdLst>
              <a:gd name="connsiteX0" fmla="*/ 5336628 w 8150773"/>
              <a:gd name="connsiteY0" fmla="*/ 0 h 5218386"/>
              <a:gd name="connsiteX1" fmla="*/ 0 w 8150773"/>
              <a:gd name="connsiteY1" fmla="*/ 0 h 5218386"/>
              <a:gd name="connsiteX2" fmla="*/ 0 w 8150773"/>
              <a:gd name="connsiteY2" fmla="*/ 5218386 h 5218386"/>
              <a:gd name="connsiteX3" fmla="*/ 8150773 w 8150773"/>
              <a:gd name="connsiteY3" fmla="*/ 5218386 h 5218386"/>
              <a:gd name="connsiteX4" fmla="*/ 5336628 w 8150773"/>
              <a:gd name="connsiteY4" fmla="*/ 0 h 52183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50773" h="5218386">
                <a:moveTo>
                  <a:pt x="5336628" y="0"/>
                </a:moveTo>
                <a:lnTo>
                  <a:pt x="0" y="0"/>
                </a:lnTo>
                <a:lnTo>
                  <a:pt x="0" y="5218386"/>
                </a:lnTo>
                <a:lnTo>
                  <a:pt x="8150773" y="5218386"/>
                </a:lnTo>
                <a:lnTo>
                  <a:pt x="5336628" y="0"/>
                </a:lnTo>
                <a:close/>
              </a:path>
            </a:pathLst>
          </a:custGeom>
          <a:solidFill>
            <a:srgbClr val="511C6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cxnSp>
        <p:nvCxnSpPr>
          <p:cNvPr id="5" name="Straight Connector 4"/>
          <p:cNvCxnSpPr/>
          <p:nvPr/>
        </p:nvCxnSpPr>
        <p:spPr>
          <a:xfrm flipV="1">
            <a:off x="2769834" y="-1538796"/>
            <a:ext cx="4675572" cy="8676443"/>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7" name="Title 1"/>
          <p:cNvSpPr txBox="1">
            <a:spLocks/>
          </p:cNvSpPr>
          <p:nvPr/>
        </p:nvSpPr>
        <p:spPr>
          <a:xfrm>
            <a:off x="172447" y="2261509"/>
            <a:ext cx="5387163" cy="2970963"/>
          </a:xfrm>
          <a:prstGeom prst="rect">
            <a:avLst/>
          </a:prstGeom>
        </p:spPr>
        <p:txBody>
          <a:bodyPr anchor="t" anchorCtr="0">
            <a:noAutofit/>
          </a:bodyPr>
          <a:lstStyle>
            <a:lvl1pPr algn="l" defTabSz="685800" rtl="0" eaLnBrk="1" latinLnBrk="0" hangingPunct="1">
              <a:lnSpc>
                <a:spcPct val="90000"/>
              </a:lnSpc>
              <a:spcBef>
                <a:spcPct val="0"/>
              </a:spcBef>
              <a:buNone/>
              <a:defRPr sz="3600" b="1" i="0" kern="1200">
                <a:solidFill>
                  <a:schemeClr val="bg1"/>
                </a:solidFill>
                <a:latin typeface="Avenir Next" charset="0"/>
                <a:ea typeface="Avenir Next" charset="0"/>
                <a:cs typeface="Avenir Next" charset="0"/>
              </a:defRPr>
            </a:lvl1pPr>
          </a:lstStyle>
          <a:p>
            <a:pPr>
              <a:lnSpc>
                <a:spcPct val="80000"/>
              </a:lnSpc>
            </a:pPr>
            <a:r>
              <a:rPr lang="en-US" sz="5333" dirty="0">
                <a:latin typeface="Baskerville" panose="02020502070401020303" pitchFamily="18" charset="0"/>
                <a:ea typeface="Baskerville" panose="02020502070401020303" pitchFamily="18" charset="0"/>
              </a:rPr>
              <a:t>Project Management</a:t>
            </a:r>
          </a:p>
        </p:txBody>
      </p:sp>
    </p:spTree>
    <p:extLst>
      <p:ext uri="{BB962C8B-B14F-4D97-AF65-F5344CB8AC3E}">
        <p14:creationId xmlns:p14="http://schemas.microsoft.com/office/powerpoint/2010/main" val="200465554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ext Placeholder 3"/>
          <p:cNvSpPr>
            <a:spLocks noGrp="1"/>
          </p:cNvSpPr>
          <p:nvPr>
            <p:ph type="body" sz="quarter" idx="4294967295"/>
          </p:nvPr>
        </p:nvSpPr>
        <p:spPr>
          <a:xfrm>
            <a:off x="1178989" y="2351436"/>
            <a:ext cx="9097127" cy="3665541"/>
          </a:xfrm>
          <a:prstGeom prst="rect">
            <a:avLst/>
          </a:prstGeom>
        </p:spPr>
        <p:txBody>
          <a:bodyPr/>
          <a:lstStyle/>
          <a:p>
            <a:pPr>
              <a:lnSpc>
                <a:spcPct val="120000"/>
              </a:lnSpc>
              <a:buClr>
                <a:srgbClr val="511C6C"/>
              </a:buClr>
            </a:pPr>
            <a:r>
              <a:rPr lang="en-US" dirty="0">
                <a:latin typeface="Helvetica Neue" panose="02000503000000020004" pitchFamily="2" charset="0"/>
                <a:ea typeface="Helvetica Neue" panose="02000503000000020004" pitchFamily="2" charset="0"/>
                <a:cs typeface="Helvetica Neue" panose="02000503000000020004" pitchFamily="2" charset="0"/>
              </a:rPr>
              <a:t>Weekly Supervisor Meetings helped to keep the project running consistently</a:t>
            </a:r>
          </a:p>
          <a:p>
            <a:pPr>
              <a:lnSpc>
                <a:spcPct val="120000"/>
              </a:lnSpc>
              <a:buClr>
                <a:srgbClr val="511C6C"/>
              </a:buClr>
            </a:pPr>
            <a:r>
              <a:rPr lang="en-US" dirty="0">
                <a:latin typeface="Helvetica Neue" panose="02000503000000020004" pitchFamily="2" charset="0"/>
                <a:ea typeface="Helvetica Neue" panose="02000503000000020004" pitchFamily="2" charset="0"/>
                <a:cs typeface="Helvetica Neue" panose="02000503000000020004" pitchFamily="2" charset="0"/>
              </a:rPr>
              <a:t>Email and Slack used to for additional contact</a:t>
            </a:r>
          </a:p>
          <a:p>
            <a:pPr>
              <a:lnSpc>
                <a:spcPct val="120000"/>
              </a:lnSpc>
              <a:buClr>
                <a:srgbClr val="511C6C"/>
              </a:buClr>
            </a:pPr>
            <a:r>
              <a:rPr lang="en-US" dirty="0">
                <a:latin typeface="Helvetica Neue" panose="02000503000000020004" pitchFamily="2" charset="0"/>
                <a:ea typeface="Helvetica Neue" panose="02000503000000020004" pitchFamily="2" charset="0"/>
                <a:cs typeface="Helvetica Neue" panose="02000503000000020004" pitchFamily="2" charset="0"/>
              </a:rPr>
              <a:t>Git used for Version Control, to allow for rollbacks if necessary</a:t>
            </a:r>
          </a:p>
          <a:p>
            <a:pPr>
              <a:lnSpc>
                <a:spcPct val="120000"/>
              </a:lnSpc>
              <a:buClr>
                <a:srgbClr val="511C6C"/>
              </a:buClr>
            </a:pPr>
            <a:endParaRPr lang="en-US" dirty="0">
              <a:latin typeface="Helvetica Neue" panose="02000503000000020004" pitchFamily="2" charset="0"/>
              <a:ea typeface="Helvetica Neue" panose="02000503000000020004" pitchFamily="2" charset="0"/>
              <a:cs typeface="Helvetica Neue" panose="02000503000000020004" pitchFamily="2" charset="0"/>
            </a:endParaRPr>
          </a:p>
          <a:p>
            <a:pPr>
              <a:lnSpc>
                <a:spcPct val="120000"/>
              </a:lnSpc>
              <a:buClr>
                <a:srgbClr val="00B2DD"/>
              </a:buClr>
            </a:pPr>
            <a:endParaRPr lang="en-US" dirty="0">
              <a:latin typeface="+mn-lt"/>
            </a:endParaRPr>
          </a:p>
          <a:p>
            <a:pPr>
              <a:lnSpc>
                <a:spcPct val="120000"/>
              </a:lnSpc>
              <a:buClr>
                <a:srgbClr val="00B2DD"/>
              </a:buClr>
            </a:pPr>
            <a:endParaRPr lang="en-US" dirty="0">
              <a:latin typeface="+mn-lt"/>
            </a:endParaRPr>
          </a:p>
        </p:txBody>
      </p:sp>
      <p:sp>
        <p:nvSpPr>
          <p:cNvPr id="7" name="Text Placeholder 4"/>
          <p:cNvSpPr>
            <a:spLocks noGrp="1"/>
          </p:cNvSpPr>
          <p:nvPr>
            <p:ph type="body" sz="quarter" idx="4294967295"/>
          </p:nvPr>
        </p:nvSpPr>
        <p:spPr>
          <a:xfrm>
            <a:off x="1178988" y="940260"/>
            <a:ext cx="7164912" cy="994616"/>
          </a:xfrm>
          <a:prstGeom prst="rect">
            <a:avLst/>
          </a:prstGeom>
        </p:spPr>
        <p:txBody>
          <a:bodyPr/>
          <a:lstStyle/>
          <a:p>
            <a:pPr marL="0" indent="0">
              <a:buNone/>
            </a:pPr>
            <a:r>
              <a:rPr lang="en-US" sz="4800" b="1" dirty="0">
                <a:solidFill>
                  <a:srgbClr val="511C6C"/>
                </a:solidFill>
                <a:latin typeface="Baskerville" panose="02020502070401020303" pitchFamily="18" charset="0"/>
                <a:ea typeface="Baskerville" panose="02020502070401020303" pitchFamily="18" charset="0"/>
              </a:rPr>
              <a:t>Project Management</a:t>
            </a:r>
          </a:p>
          <a:p>
            <a:endParaRPr lang="en-US" sz="4800" dirty="0">
              <a:solidFill>
                <a:srgbClr val="00B2DD"/>
              </a:solidFill>
            </a:endParaRPr>
          </a:p>
        </p:txBody>
      </p:sp>
    </p:spTree>
    <p:extLst>
      <p:ext uri="{BB962C8B-B14F-4D97-AF65-F5344CB8AC3E}">
        <p14:creationId xmlns:p14="http://schemas.microsoft.com/office/powerpoint/2010/main" val="28389749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ext Placeholder 3"/>
          <p:cNvSpPr>
            <a:spLocks noGrp="1"/>
          </p:cNvSpPr>
          <p:nvPr>
            <p:ph type="body" sz="quarter" idx="4294967295"/>
          </p:nvPr>
        </p:nvSpPr>
        <p:spPr>
          <a:xfrm>
            <a:off x="1178989" y="2351436"/>
            <a:ext cx="8147119" cy="3665541"/>
          </a:xfrm>
          <a:prstGeom prst="rect">
            <a:avLst/>
          </a:prstGeom>
        </p:spPr>
        <p:txBody>
          <a:bodyPr/>
          <a:lstStyle/>
          <a:p>
            <a:pPr>
              <a:lnSpc>
                <a:spcPct val="120000"/>
              </a:lnSpc>
              <a:buClr>
                <a:srgbClr val="511C6C"/>
              </a:buClr>
            </a:pPr>
            <a:r>
              <a:rPr lang="en-US" dirty="0">
                <a:latin typeface="Helvetica Neue" panose="02000503000000020004" pitchFamily="2" charset="0"/>
                <a:ea typeface="Helvetica Neue" panose="02000503000000020004" pitchFamily="2" charset="0"/>
                <a:cs typeface="Helvetica Neue" panose="02000503000000020004" pitchFamily="2" charset="0"/>
              </a:rPr>
              <a:t>Hybrid-Scrum approach followed through the project to keep workflow consistent.</a:t>
            </a:r>
          </a:p>
          <a:p>
            <a:pPr>
              <a:lnSpc>
                <a:spcPct val="120000"/>
              </a:lnSpc>
              <a:buClr>
                <a:srgbClr val="511C6C"/>
              </a:buClr>
            </a:pPr>
            <a:r>
              <a:rPr lang="en-US" dirty="0">
                <a:latin typeface="Helvetica Neue" panose="02000503000000020004" pitchFamily="2" charset="0"/>
                <a:ea typeface="Helvetica Neue" panose="02000503000000020004" pitchFamily="2" charset="0"/>
                <a:cs typeface="Helvetica Neue" panose="02000503000000020004" pitchFamily="2" charset="0"/>
              </a:rPr>
              <a:t>Sprints planned ahead of time to ensure all work was finished in a timely manner</a:t>
            </a:r>
          </a:p>
          <a:p>
            <a:pPr marL="0" indent="0">
              <a:lnSpc>
                <a:spcPct val="120000"/>
              </a:lnSpc>
              <a:buClr>
                <a:srgbClr val="511C6C"/>
              </a:buClr>
              <a:buNone/>
            </a:pPr>
            <a:endParaRPr lang="en-US" dirty="0">
              <a:latin typeface="Helvetica Neue" panose="02000503000000020004" pitchFamily="2" charset="0"/>
              <a:ea typeface="Helvetica Neue" panose="02000503000000020004" pitchFamily="2" charset="0"/>
              <a:cs typeface="Helvetica Neue" panose="02000503000000020004" pitchFamily="2" charset="0"/>
            </a:endParaRPr>
          </a:p>
          <a:p>
            <a:pPr>
              <a:lnSpc>
                <a:spcPct val="120000"/>
              </a:lnSpc>
              <a:buClr>
                <a:srgbClr val="00B2DD"/>
              </a:buClr>
            </a:pPr>
            <a:endParaRPr lang="en-US" dirty="0">
              <a:latin typeface="+mn-lt"/>
            </a:endParaRPr>
          </a:p>
          <a:p>
            <a:pPr>
              <a:lnSpc>
                <a:spcPct val="120000"/>
              </a:lnSpc>
              <a:buClr>
                <a:srgbClr val="00B2DD"/>
              </a:buClr>
            </a:pPr>
            <a:endParaRPr lang="en-US" dirty="0">
              <a:latin typeface="+mn-lt"/>
            </a:endParaRPr>
          </a:p>
        </p:txBody>
      </p:sp>
      <p:sp>
        <p:nvSpPr>
          <p:cNvPr id="7" name="Text Placeholder 4"/>
          <p:cNvSpPr>
            <a:spLocks noGrp="1"/>
          </p:cNvSpPr>
          <p:nvPr>
            <p:ph type="body" sz="quarter" idx="4294967295"/>
          </p:nvPr>
        </p:nvSpPr>
        <p:spPr>
          <a:xfrm>
            <a:off x="1178988" y="940260"/>
            <a:ext cx="7164912" cy="994616"/>
          </a:xfrm>
          <a:prstGeom prst="rect">
            <a:avLst/>
          </a:prstGeom>
        </p:spPr>
        <p:txBody>
          <a:bodyPr/>
          <a:lstStyle/>
          <a:p>
            <a:pPr marL="0" indent="0">
              <a:buNone/>
            </a:pPr>
            <a:r>
              <a:rPr lang="en-US" sz="4800" b="1" dirty="0">
                <a:solidFill>
                  <a:srgbClr val="511C6C"/>
                </a:solidFill>
                <a:latin typeface="Baskerville" panose="02020502070401020303" pitchFamily="18" charset="0"/>
                <a:ea typeface="Baskerville" panose="02020502070401020303" pitchFamily="18" charset="0"/>
              </a:rPr>
              <a:t>Methodology</a:t>
            </a:r>
          </a:p>
          <a:p>
            <a:endParaRPr lang="en-US" sz="4800" dirty="0">
              <a:solidFill>
                <a:srgbClr val="00B2DD"/>
              </a:solidFill>
            </a:endParaRPr>
          </a:p>
        </p:txBody>
      </p:sp>
    </p:spTree>
    <p:extLst>
      <p:ext uri="{BB962C8B-B14F-4D97-AF65-F5344CB8AC3E}">
        <p14:creationId xmlns:p14="http://schemas.microsoft.com/office/powerpoint/2010/main" val="36350045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Text Placeholder 4"/>
          <p:cNvSpPr>
            <a:spLocks noGrp="1"/>
          </p:cNvSpPr>
          <p:nvPr>
            <p:ph type="body" sz="quarter" idx="4294967295"/>
          </p:nvPr>
        </p:nvSpPr>
        <p:spPr>
          <a:xfrm>
            <a:off x="1178988" y="940260"/>
            <a:ext cx="7164912" cy="994616"/>
          </a:xfrm>
          <a:prstGeom prst="rect">
            <a:avLst/>
          </a:prstGeom>
        </p:spPr>
        <p:txBody>
          <a:bodyPr/>
          <a:lstStyle/>
          <a:p>
            <a:pPr marL="0" indent="0">
              <a:buNone/>
            </a:pPr>
            <a:r>
              <a:rPr lang="en-US" sz="4800" b="1" dirty="0">
                <a:solidFill>
                  <a:srgbClr val="511C6C"/>
                </a:solidFill>
                <a:latin typeface="Baskerville" panose="02020502070401020303" pitchFamily="18" charset="0"/>
                <a:ea typeface="Baskerville" panose="02020502070401020303" pitchFamily="18" charset="0"/>
              </a:rPr>
              <a:t>Use Case Diagram</a:t>
            </a:r>
          </a:p>
          <a:p>
            <a:endParaRPr lang="en-US" sz="4800" dirty="0">
              <a:solidFill>
                <a:srgbClr val="00B2DD"/>
              </a:solidFill>
            </a:endParaRPr>
          </a:p>
        </p:txBody>
      </p:sp>
      <p:pic>
        <p:nvPicPr>
          <p:cNvPr id="3" name="Picture 2">
            <a:extLst>
              <a:ext uri="{FF2B5EF4-FFF2-40B4-BE49-F238E27FC236}">
                <a16:creationId xmlns:a16="http://schemas.microsoft.com/office/drawing/2014/main" id="{864BB284-35CB-7D4E-9063-02007DC564B3}"/>
              </a:ext>
            </a:extLst>
          </p:cNvPr>
          <p:cNvPicPr>
            <a:picLocks noChangeAspect="1"/>
          </p:cNvPicPr>
          <p:nvPr/>
        </p:nvPicPr>
        <p:blipFill>
          <a:blip r:embed="rId3"/>
          <a:stretch>
            <a:fillRect/>
          </a:stretch>
        </p:blipFill>
        <p:spPr>
          <a:xfrm>
            <a:off x="1868713" y="1934875"/>
            <a:ext cx="7164911" cy="4636119"/>
          </a:xfrm>
          <a:prstGeom prst="rect">
            <a:avLst/>
          </a:prstGeom>
        </p:spPr>
      </p:pic>
    </p:spTree>
    <p:extLst>
      <p:ext uri="{BB962C8B-B14F-4D97-AF65-F5344CB8AC3E}">
        <p14:creationId xmlns:p14="http://schemas.microsoft.com/office/powerpoint/2010/main" val="18524735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10FCA02-0C59-524D-B3E7-C6FEACBF07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96915" y="-49924"/>
            <a:ext cx="10440616" cy="6957848"/>
          </a:xfrm>
          <a:prstGeom prst="rect">
            <a:avLst/>
          </a:prstGeom>
          <a:solidFill>
            <a:schemeClr val="tx1"/>
          </a:solidFill>
        </p:spPr>
      </p:pic>
      <p:pic>
        <p:nvPicPr>
          <p:cNvPr id="9" name="Picture 8">
            <a:extLst>
              <a:ext uri="{FF2B5EF4-FFF2-40B4-BE49-F238E27FC236}">
                <a16:creationId xmlns:a16="http://schemas.microsoft.com/office/drawing/2014/main" id="{2B017155-B08C-264D-A6C9-E6059676E5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63838" y="5537581"/>
            <a:ext cx="9372513" cy="1449750"/>
          </a:xfrm>
          <a:prstGeom prst="rect">
            <a:avLst/>
          </a:prstGeom>
        </p:spPr>
      </p:pic>
      <p:sp>
        <p:nvSpPr>
          <p:cNvPr id="3" name="Freeform 2"/>
          <p:cNvSpPr/>
          <p:nvPr/>
        </p:nvSpPr>
        <p:spPr>
          <a:xfrm flipV="1">
            <a:off x="-4219187" y="-31531"/>
            <a:ext cx="10867697" cy="6957848"/>
          </a:xfrm>
          <a:custGeom>
            <a:avLst/>
            <a:gdLst>
              <a:gd name="connsiteX0" fmla="*/ 5336628 w 8150773"/>
              <a:gd name="connsiteY0" fmla="*/ 0 h 5218386"/>
              <a:gd name="connsiteX1" fmla="*/ 0 w 8150773"/>
              <a:gd name="connsiteY1" fmla="*/ 0 h 5218386"/>
              <a:gd name="connsiteX2" fmla="*/ 0 w 8150773"/>
              <a:gd name="connsiteY2" fmla="*/ 5218386 h 5218386"/>
              <a:gd name="connsiteX3" fmla="*/ 8150773 w 8150773"/>
              <a:gd name="connsiteY3" fmla="*/ 5218386 h 5218386"/>
              <a:gd name="connsiteX4" fmla="*/ 5336628 w 8150773"/>
              <a:gd name="connsiteY4" fmla="*/ 0 h 52183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50773" h="5218386">
                <a:moveTo>
                  <a:pt x="5336628" y="0"/>
                </a:moveTo>
                <a:lnTo>
                  <a:pt x="0" y="0"/>
                </a:lnTo>
                <a:lnTo>
                  <a:pt x="0" y="5218386"/>
                </a:lnTo>
                <a:lnTo>
                  <a:pt x="8150773" y="5218386"/>
                </a:lnTo>
                <a:lnTo>
                  <a:pt x="5336628" y="0"/>
                </a:lnTo>
                <a:close/>
              </a:path>
            </a:pathLst>
          </a:custGeom>
          <a:solidFill>
            <a:srgbClr val="511C6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cxnSp>
        <p:nvCxnSpPr>
          <p:cNvPr id="5" name="Straight Connector 4"/>
          <p:cNvCxnSpPr/>
          <p:nvPr/>
        </p:nvCxnSpPr>
        <p:spPr>
          <a:xfrm flipV="1">
            <a:off x="2769834" y="-1538796"/>
            <a:ext cx="4675572" cy="8676443"/>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7" name="Title 1"/>
          <p:cNvSpPr txBox="1">
            <a:spLocks/>
          </p:cNvSpPr>
          <p:nvPr/>
        </p:nvSpPr>
        <p:spPr>
          <a:xfrm>
            <a:off x="172447" y="2261509"/>
            <a:ext cx="5387163" cy="2970963"/>
          </a:xfrm>
          <a:prstGeom prst="rect">
            <a:avLst/>
          </a:prstGeom>
        </p:spPr>
        <p:txBody>
          <a:bodyPr anchor="t" anchorCtr="0">
            <a:noAutofit/>
          </a:bodyPr>
          <a:lstStyle>
            <a:lvl1pPr algn="l" defTabSz="685800" rtl="0" eaLnBrk="1" latinLnBrk="0" hangingPunct="1">
              <a:lnSpc>
                <a:spcPct val="90000"/>
              </a:lnSpc>
              <a:spcBef>
                <a:spcPct val="0"/>
              </a:spcBef>
              <a:buNone/>
              <a:defRPr sz="3600" b="1" i="0" kern="1200">
                <a:solidFill>
                  <a:schemeClr val="bg1"/>
                </a:solidFill>
                <a:latin typeface="Avenir Next" charset="0"/>
                <a:ea typeface="Avenir Next" charset="0"/>
                <a:cs typeface="Avenir Next" charset="0"/>
              </a:defRPr>
            </a:lvl1pPr>
          </a:lstStyle>
          <a:p>
            <a:pPr>
              <a:lnSpc>
                <a:spcPct val="80000"/>
              </a:lnSpc>
            </a:pPr>
            <a:r>
              <a:rPr lang="en-US" sz="5333" dirty="0">
                <a:latin typeface="Baskerville" panose="02020502070401020303" pitchFamily="18" charset="0"/>
                <a:ea typeface="Baskerville" panose="02020502070401020303" pitchFamily="18" charset="0"/>
              </a:rPr>
              <a:t>Game Description</a:t>
            </a:r>
          </a:p>
        </p:txBody>
      </p:sp>
    </p:spTree>
    <p:extLst>
      <p:ext uri="{BB962C8B-B14F-4D97-AF65-F5344CB8AC3E}">
        <p14:creationId xmlns:p14="http://schemas.microsoft.com/office/powerpoint/2010/main" val="211059764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F50E502-1B1E-0D4F-A0ED-ADB36195A67D}"/>
              </a:ext>
            </a:extLst>
          </p:cNvPr>
          <p:cNvPicPr>
            <a:picLocks noChangeAspect="1"/>
          </p:cNvPicPr>
          <p:nvPr/>
        </p:nvPicPr>
        <p:blipFill rotWithShape="1">
          <a:blip r:embed="rId3"/>
          <a:srcRect l="2663" t="8362" r="8445" b="2748"/>
          <a:stretch/>
        </p:blipFill>
        <p:spPr>
          <a:xfrm>
            <a:off x="3846287" y="1502174"/>
            <a:ext cx="5428343" cy="5217941"/>
          </a:xfrm>
          <a:prstGeom prst="rect">
            <a:avLst/>
          </a:prstGeom>
        </p:spPr>
      </p:pic>
      <p:sp>
        <p:nvSpPr>
          <p:cNvPr id="7" name="Text Placeholder 4"/>
          <p:cNvSpPr>
            <a:spLocks noGrp="1"/>
          </p:cNvSpPr>
          <p:nvPr>
            <p:ph type="body" sz="quarter" idx="4294967295"/>
          </p:nvPr>
        </p:nvSpPr>
        <p:spPr>
          <a:xfrm>
            <a:off x="1178988" y="940260"/>
            <a:ext cx="7164912" cy="994616"/>
          </a:xfrm>
          <a:prstGeom prst="rect">
            <a:avLst/>
          </a:prstGeom>
        </p:spPr>
        <p:txBody>
          <a:bodyPr/>
          <a:lstStyle/>
          <a:p>
            <a:pPr marL="0" indent="0">
              <a:buNone/>
            </a:pPr>
            <a:r>
              <a:rPr lang="en-US" sz="4800" b="1" dirty="0">
                <a:solidFill>
                  <a:srgbClr val="511C6C"/>
                </a:solidFill>
                <a:latin typeface="Baskerville" panose="02020502070401020303" pitchFamily="18" charset="0"/>
                <a:ea typeface="Baskerville" panose="02020502070401020303" pitchFamily="18" charset="0"/>
              </a:rPr>
              <a:t>Gantt Chart</a:t>
            </a:r>
          </a:p>
          <a:p>
            <a:endParaRPr lang="en-US" sz="4800" dirty="0">
              <a:solidFill>
                <a:srgbClr val="00B2DD"/>
              </a:solidFill>
            </a:endParaRPr>
          </a:p>
        </p:txBody>
      </p:sp>
    </p:spTree>
    <p:extLst>
      <p:ext uri="{BB962C8B-B14F-4D97-AF65-F5344CB8AC3E}">
        <p14:creationId xmlns:p14="http://schemas.microsoft.com/office/powerpoint/2010/main" val="156912622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0EC1F05-8986-E74C-A7AE-ECAC9CAD12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96915" y="-49924"/>
            <a:ext cx="10440616" cy="6957848"/>
          </a:xfrm>
          <a:prstGeom prst="rect">
            <a:avLst/>
          </a:prstGeom>
          <a:solidFill>
            <a:schemeClr val="tx1"/>
          </a:solidFill>
        </p:spPr>
      </p:pic>
      <p:pic>
        <p:nvPicPr>
          <p:cNvPr id="9" name="Picture 8">
            <a:extLst>
              <a:ext uri="{FF2B5EF4-FFF2-40B4-BE49-F238E27FC236}">
                <a16:creationId xmlns:a16="http://schemas.microsoft.com/office/drawing/2014/main" id="{BEF0961B-51C8-0748-9DE0-E614070267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63838" y="5537581"/>
            <a:ext cx="9372513" cy="1449750"/>
          </a:xfrm>
          <a:prstGeom prst="rect">
            <a:avLst/>
          </a:prstGeom>
        </p:spPr>
      </p:pic>
      <p:sp>
        <p:nvSpPr>
          <p:cNvPr id="3" name="Freeform 2"/>
          <p:cNvSpPr/>
          <p:nvPr/>
        </p:nvSpPr>
        <p:spPr>
          <a:xfrm flipV="1">
            <a:off x="-4219187" y="-31531"/>
            <a:ext cx="10867697" cy="6957848"/>
          </a:xfrm>
          <a:custGeom>
            <a:avLst/>
            <a:gdLst>
              <a:gd name="connsiteX0" fmla="*/ 5336628 w 8150773"/>
              <a:gd name="connsiteY0" fmla="*/ 0 h 5218386"/>
              <a:gd name="connsiteX1" fmla="*/ 0 w 8150773"/>
              <a:gd name="connsiteY1" fmla="*/ 0 h 5218386"/>
              <a:gd name="connsiteX2" fmla="*/ 0 w 8150773"/>
              <a:gd name="connsiteY2" fmla="*/ 5218386 h 5218386"/>
              <a:gd name="connsiteX3" fmla="*/ 8150773 w 8150773"/>
              <a:gd name="connsiteY3" fmla="*/ 5218386 h 5218386"/>
              <a:gd name="connsiteX4" fmla="*/ 5336628 w 8150773"/>
              <a:gd name="connsiteY4" fmla="*/ 0 h 52183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50773" h="5218386">
                <a:moveTo>
                  <a:pt x="5336628" y="0"/>
                </a:moveTo>
                <a:lnTo>
                  <a:pt x="0" y="0"/>
                </a:lnTo>
                <a:lnTo>
                  <a:pt x="0" y="5218386"/>
                </a:lnTo>
                <a:lnTo>
                  <a:pt x="8150773" y="5218386"/>
                </a:lnTo>
                <a:lnTo>
                  <a:pt x="5336628" y="0"/>
                </a:lnTo>
                <a:close/>
              </a:path>
            </a:pathLst>
          </a:custGeom>
          <a:solidFill>
            <a:srgbClr val="511C6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cxnSp>
        <p:nvCxnSpPr>
          <p:cNvPr id="5" name="Straight Connector 4"/>
          <p:cNvCxnSpPr/>
          <p:nvPr/>
        </p:nvCxnSpPr>
        <p:spPr>
          <a:xfrm flipV="1">
            <a:off x="2769834" y="-1538796"/>
            <a:ext cx="4675572" cy="8676443"/>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7" name="Title 1"/>
          <p:cNvSpPr txBox="1">
            <a:spLocks/>
          </p:cNvSpPr>
          <p:nvPr/>
        </p:nvSpPr>
        <p:spPr>
          <a:xfrm>
            <a:off x="172447" y="2261509"/>
            <a:ext cx="5387163" cy="2970963"/>
          </a:xfrm>
          <a:prstGeom prst="rect">
            <a:avLst/>
          </a:prstGeom>
        </p:spPr>
        <p:txBody>
          <a:bodyPr anchor="t" anchorCtr="0">
            <a:noAutofit/>
          </a:bodyPr>
          <a:lstStyle>
            <a:lvl1pPr algn="l" defTabSz="685800" rtl="0" eaLnBrk="1" latinLnBrk="0" hangingPunct="1">
              <a:lnSpc>
                <a:spcPct val="90000"/>
              </a:lnSpc>
              <a:spcBef>
                <a:spcPct val="0"/>
              </a:spcBef>
              <a:buNone/>
              <a:defRPr sz="3600" b="1" i="0" kern="1200">
                <a:solidFill>
                  <a:schemeClr val="bg1"/>
                </a:solidFill>
                <a:latin typeface="Avenir Next" charset="0"/>
                <a:ea typeface="Avenir Next" charset="0"/>
                <a:cs typeface="Avenir Next" charset="0"/>
              </a:defRPr>
            </a:lvl1pPr>
          </a:lstStyle>
          <a:p>
            <a:pPr>
              <a:lnSpc>
                <a:spcPct val="80000"/>
              </a:lnSpc>
            </a:pPr>
            <a:r>
              <a:rPr lang="en-US" sz="5333" dirty="0">
                <a:latin typeface="Baskerville" panose="02020502070401020303" pitchFamily="18" charset="0"/>
                <a:ea typeface="Baskerville" panose="02020502070401020303" pitchFamily="18" charset="0"/>
              </a:rPr>
              <a:t>Future Extensions</a:t>
            </a:r>
          </a:p>
        </p:txBody>
      </p:sp>
    </p:spTree>
    <p:extLst>
      <p:ext uri="{BB962C8B-B14F-4D97-AF65-F5344CB8AC3E}">
        <p14:creationId xmlns:p14="http://schemas.microsoft.com/office/powerpoint/2010/main" val="118488453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ext Placeholder 3"/>
          <p:cNvSpPr>
            <a:spLocks noGrp="1"/>
          </p:cNvSpPr>
          <p:nvPr>
            <p:ph type="body" sz="quarter" idx="4294967295"/>
          </p:nvPr>
        </p:nvSpPr>
        <p:spPr>
          <a:xfrm>
            <a:off x="1178989" y="2252199"/>
            <a:ext cx="9082612" cy="3665541"/>
          </a:xfrm>
          <a:prstGeom prst="rect">
            <a:avLst/>
          </a:prstGeom>
        </p:spPr>
        <p:txBody>
          <a:bodyPr/>
          <a:lstStyle/>
          <a:p>
            <a:pPr>
              <a:lnSpc>
                <a:spcPct val="120000"/>
              </a:lnSpc>
              <a:buClr>
                <a:srgbClr val="511C6C"/>
              </a:buClr>
            </a:pPr>
            <a:r>
              <a:rPr lang="en-US" dirty="0">
                <a:latin typeface="Helvetica Neue" panose="02000503000000020004" pitchFamily="2" charset="0"/>
                <a:ea typeface="Helvetica Neue" panose="02000503000000020004" pitchFamily="2" charset="0"/>
                <a:cs typeface="Helvetica Neue" panose="02000503000000020004" pitchFamily="2" charset="0"/>
              </a:rPr>
              <a:t>Allowing a human in order to compare with agent abilities</a:t>
            </a:r>
          </a:p>
          <a:p>
            <a:pPr>
              <a:lnSpc>
                <a:spcPct val="120000"/>
              </a:lnSpc>
              <a:buClr>
                <a:srgbClr val="511C6C"/>
              </a:buClr>
            </a:pPr>
            <a:r>
              <a:rPr lang="en-US" dirty="0">
                <a:latin typeface="Helvetica Neue" panose="02000503000000020004" pitchFamily="2" charset="0"/>
                <a:ea typeface="Helvetica Neue" panose="02000503000000020004" pitchFamily="2" charset="0"/>
                <a:cs typeface="Helvetica Neue" panose="02000503000000020004" pitchFamily="2" charset="0"/>
              </a:rPr>
              <a:t>Additional Agents for further testing, potentially with new assumptions</a:t>
            </a:r>
          </a:p>
          <a:p>
            <a:pPr>
              <a:lnSpc>
                <a:spcPct val="120000"/>
              </a:lnSpc>
              <a:buClr>
                <a:srgbClr val="511C6C"/>
              </a:buClr>
            </a:pPr>
            <a:r>
              <a:rPr lang="en-US" dirty="0">
                <a:latin typeface="Helvetica Neue" panose="02000503000000020004" pitchFamily="2" charset="0"/>
                <a:ea typeface="Helvetica Neue" panose="02000503000000020004" pitchFamily="2" charset="0"/>
                <a:cs typeface="Helvetica Neue" panose="02000503000000020004" pitchFamily="2" charset="0"/>
              </a:rPr>
              <a:t>Create API such that users can write their own agents and test against the preloaded ones </a:t>
            </a:r>
          </a:p>
          <a:p>
            <a:pPr>
              <a:lnSpc>
                <a:spcPct val="120000"/>
              </a:lnSpc>
              <a:buClr>
                <a:srgbClr val="00B2DD"/>
              </a:buClr>
            </a:pPr>
            <a:endParaRPr lang="en-US" dirty="0">
              <a:latin typeface="+mn-lt"/>
            </a:endParaRPr>
          </a:p>
          <a:p>
            <a:pPr>
              <a:lnSpc>
                <a:spcPct val="120000"/>
              </a:lnSpc>
              <a:buClr>
                <a:srgbClr val="00B2DD"/>
              </a:buClr>
            </a:pPr>
            <a:endParaRPr lang="en-US" dirty="0">
              <a:latin typeface="+mn-lt"/>
            </a:endParaRPr>
          </a:p>
        </p:txBody>
      </p:sp>
      <p:sp>
        <p:nvSpPr>
          <p:cNvPr id="7" name="Text Placeholder 4"/>
          <p:cNvSpPr>
            <a:spLocks noGrp="1"/>
          </p:cNvSpPr>
          <p:nvPr>
            <p:ph type="body" sz="quarter" idx="4294967295"/>
          </p:nvPr>
        </p:nvSpPr>
        <p:spPr>
          <a:xfrm>
            <a:off x="1178988" y="940260"/>
            <a:ext cx="7164912" cy="994616"/>
          </a:xfrm>
          <a:prstGeom prst="rect">
            <a:avLst/>
          </a:prstGeom>
        </p:spPr>
        <p:txBody>
          <a:bodyPr/>
          <a:lstStyle/>
          <a:p>
            <a:pPr marL="0" indent="0">
              <a:buNone/>
            </a:pPr>
            <a:r>
              <a:rPr lang="en-US" sz="4800" b="1" dirty="0">
                <a:solidFill>
                  <a:srgbClr val="511C6C"/>
                </a:solidFill>
                <a:latin typeface="Baskerville" panose="02020502070401020303" pitchFamily="18" charset="0"/>
                <a:ea typeface="Baskerville" panose="02020502070401020303" pitchFamily="18" charset="0"/>
              </a:rPr>
              <a:t>Future Extensions</a:t>
            </a:r>
          </a:p>
          <a:p>
            <a:endParaRPr lang="en-US" sz="4800" dirty="0">
              <a:solidFill>
                <a:srgbClr val="00B2DD"/>
              </a:solidFill>
            </a:endParaRPr>
          </a:p>
        </p:txBody>
      </p:sp>
    </p:spTree>
    <p:extLst>
      <p:ext uri="{BB962C8B-B14F-4D97-AF65-F5344CB8AC3E}">
        <p14:creationId xmlns:p14="http://schemas.microsoft.com/office/powerpoint/2010/main" val="270704290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1E82BAF-D40E-BA48-9CF2-F3E596BBDA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96915" y="-49924"/>
            <a:ext cx="10440616" cy="6957848"/>
          </a:xfrm>
          <a:prstGeom prst="rect">
            <a:avLst/>
          </a:prstGeom>
          <a:solidFill>
            <a:schemeClr val="tx1"/>
          </a:solidFill>
        </p:spPr>
      </p:pic>
      <p:pic>
        <p:nvPicPr>
          <p:cNvPr id="9" name="Picture 8">
            <a:extLst>
              <a:ext uri="{FF2B5EF4-FFF2-40B4-BE49-F238E27FC236}">
                <a16:creationId xmlns:a16="http://schemas.microsoft.com/office/drawing/2014/main" id="{EA7A0889-F5A0-EF4D-AE2A-426BCF82179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63838" y="5537581"/>
            <a:ext cx="9372513" cy="1449750"/>
          </a:xfrm>
          <a:prstGeom prst="rect">
            <a:avLst/>
          </a:prstGeom>
        </p:spPr>
      </p:pic>
      <p:sp>
        <p:nvSpPr>
          <p:cNvPr id="3" name="Freeform 2"/>
          <p:cNvSpPr/>
          <p:nvPr/>
        </p:nvSpPr>
        <p:spPr>
          <a:xfrm flipV="1">
            <a:off x="-4219187" y="-31531"/>
            <a:ext cx="10867697" cy="6957848"/>
          </a:xfrm>
          <a:custGeom>
            <a:avLst/>
            <a:gdLst>
              <a:gd name="connsiteX0" fmla="*/ 5336628 w 8150773"/>
              <a:gd name="connsiteY0" fmla="*/ 0 h 5218386"/>
              <a:gd name="connsiteX1" fmla="*/ 0 w 8150773"/>
              <a:gd name="connsiteY1" fmla="*/ 0 h 5218386"/>
              <a:gd name="connsiteX2" fmla="*/ 0 w 8150773"/>
              <a:gd name="connsiteY2" fmla="*/ 5218386 h 5218386"/>
              <a:gd name="connsiteX3" fmla="*/ 8150773 w 8150773"/>
              <a:gd name="connsiteY3" fmla="*/ 5218386 h 5218386"/>
              <a:gd name="connsiteX4" fmla="*/ 5336628 w 8150773"/>
              <a:gd name="connsiteY4" fmla="*/ 0 h 52183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50773" h="5218386">
                <a:moveTo>
                  <a:pt x="5336628" y="0"/>
                </a:moveTo>
                <a:lnTo>
                  <a:pt x="0" y="0"/>
                </a:lnTo>
                <a:lnTo>
                  <a:pt x="0" y="5218386"/>
                </a:lnTo>
                <a:lnTo>
                  <a:pt x="8150773" y="5218386"/>
                </a:lnTo>
                <a:lnTo>
                  <a:pt x="5336628" y="0"/>
                </a:lnTo>
                <a:close/>
              </a:path>
            </a:pathLst>
          </a:custGeom>
          <a:solidFill>
            <a:srgbClr val="511C6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cxnSp>
        <p:nvCxnSpPr>
          <p:cNvPr id="5" name="Straight Connector 4"/>
          <p:cNvCxnSpPr/>
          <p:nvPr/>
        </p:nvCxnSpPr>
        <p:spPr>
          <a:xfrm flipV="1">
            <a:off x="2769834" y="-1538796"/>
            <a:ext cx="4675572" cy="8676443"/>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7" name="Title 1"/>
          <p:cNvSpPr txBox="1">
            <a:spLocks/>
          </p:cNvSpPr>
          <p:nvPr/>
        </p:nvSpPr>
        <p:spPr>
          <a:xfrm>
            <a:off x="172447" y="2261509"/>
            <a:ext cx="5387163" cy="2970963"/>
          </a:xfrm>
          <a:prstGeom prst="rect">
            <a:avLst/>
          </a:prstGeom>
        </p:spPr>
        <p:txBody>
          <a:bodyPr anchor="t" anchorCtr="0">
            <a:noAutofit/>
          </a:bodyPr>
          <a:lstStyle>
            <a:lvl1pPr algn="l" defTabSz="685800" rtl="0" eaLnBrk="1" latinLnBrk="0" hangingPunct="1">
              <a:lnSpc>
                <a:spcPct val="90000"/>
              </a:lnSpc>
              <a:spcBef>
                <a:spcPct val="0"/>
              </a:spcBef>
              <a:buNone/>
              <a:defRPr sz="3600" b="1" i="0" kern="1200">
                <a:solidFill>
                  <a:schemeClr val="bg1"/>
                </a:solidFill>
                <a:latin typeface="Avenir Next" charset="0"/>
                <a:ea typeface="Avenir Next" charset="0"/>
                <a:cs typeface="Avenir Next" charset="0"/>
              </a:defRPr>
            </a:lvl1pPr>
          </a:lstStyle>
          <a:p>
            <a:pPr>
              <a:lnSpc>
                <a:spcPct val="80000"/>
              </a:lnSpc>
            </a:pPr>
            <a:r>
              <a:rPr lang="en-US" sz="5333" dirty="0">
                <a:latin typeface="Baskerville" panose="02020502070401020303" pitchFamily="18" charset="0"/>
                <a:ea typeface="Baskerville" panose="02020502070401020303" pitchFamily="18" charset="0"/>
              </a:rPr>
              <a:t>Conclusion</a:t>
            </a:r>
          </a:p>
        </p:txBody>
      </p:sp>
    </p:spTree>
    <p:extLst>
      <p:ext uri="{BB962C8B-B14F-4D97-AF65-F5344CB8AC3E}">
        <p14:creationId xmlns:p14="http://schemas.microsoft.com/office/powerpoint/2010/main" val="416685001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ext Placeholder 3"/>
          <p:cNvSpPr>
            <a:spLocks noGrp="1"/>
          </p:cNvSpPr>
          <p:nvPr>
            <p:ph type="body" sz="quarter" idx="4294967295"/>
          </p:nvPr>
        </p:nvSpPr>
        <p:spPr>
          <a:xfrm>
            <a:off x="1178989" y="2252199"/>
            <a:ext cx="9401927" cy="3665541"/>
          </a:xfrm>
          <a:prstGeom prst="rect">
            <a:avLst/>
          </a:prstGeom>
        </p:spPr>
        <p:txBody>
          <a:bodyPr/>
          <a:lstStyle/>
          <a:p>
            <a:pPr>
              <a:lnSpc>
                <a:spcPct val="120000"/>
              </a:lnSpc>
              <a:buClr>
                <a:srgbClr val="511C6C"/>
              </a:buClr>
            </a:pPr>
            <a:r>
              <a:rPr lang="en-US" dirty="0">
                <a:latin typeface="Helvetica Neue" panose="02000503000000020004" pitchFamily="2" charset="0"/>
                <a:ea typeface="Helvetica Neue" panose="02000503000000020004" pitchFamily="2" charset="0"/>
                <a:cs typeface="Helvetica Neue" panose="02000503000000020004" pitchFamily="2" charset="0"/>
              </a:rPr>
              <a:t>Functional Application has been built</a:t>
            </a:r>
          </a:p>
          <a:p>
            <a:pPr>
              <a:lnSpc>
                <a:spcPct val="120000"/>
              </a:lnSpc>
              <a:buClr>
                <a:srgbClr val="511C6C"/>
              </a:buClr>
            </a:pPr>
            <a:r>
              <a:rPr lang="en-US" dirty="0">
                <a:latin typeface="Helvetica Neue" panose="02000503000000020004" pitchFamily="2" charset="0"/>
                <a:ea typeface="Helvetica Neue" panose="02000503000000020004" pitchFamily="2" charset="0"/>
                <a:cs typeface="Helvetica Neue" panose="02000503000000020004" pitchFamily="2" charset="0"/>
              </a:rPr>
              <a:t>All 5 original objectives have been met</a:t>
            </a:r>
          </a:p>
          <a:p>
            <a:pPr>
              <a:lnSpc>
                <a:spcPct val="120000"/>
              </a:lnSpc>
              <a:buClr>
                <a:srgbClr val="511C6C"/>
              </a:buClr>
            </a:pPr>
            <a:r>
              <a:rPr lang="en-US" dirty="0">
                <a:latin typeface="Helvetica Neue" panose="02000503000000020004" pitchFamily="2" charset="0"/>
                <a:ea typeface="Helvetica Neue" panose="02000503000000020004" pitchFamily="2" charset="0"/>
                <a:cs typeface="Helvetica Neue" panose="02000503000000020004" pitchFamily="2" charset="0"/>
              </a:rPr>
              <a:t>Agents tested and compared against one another</a:t>
            </a:r>
          </a:p>
          <a:p>
            <a:pPr lvl="1">
              <a:lnSpc>
                <a:spcPct val="120000"/>
              </a:lnSpc>
              <a:buClr>
                <a:srgbClr val="511C6C"/>
              </a:buClr>
            </a:pPr>
            <a:r>
              <a:rPr lang="en-US" dirty="0">
                <a:latin typeface="Helvetica Neue" panose="02000503000000020004" pitchFamily="2" charset="0"/>
                <a:ea typeface="Helvetica Neue" panose="02000503000000020004" pitchFamily="2" charset="0"/>
                <a:cs typeface="Helvetica Neue" panose="02000503000000020004" pitchFamily="2" charset="0"/>
              </a:rPr>
              <a:t>Monte Carlo strategy performs the best in theory over 1000s of games</a:t>
            </a:r>
          </a:p>
          <a:p>
            <a:pPr lvl="1">
              <a:lnSpc>
                <a:spcPct val="120000"/>
              </a:lnSpc>
              <a:buClr>
                <a:srgbClr val="511C6C"/>
              </a:buClr>
            </a:pPr>
            <a:r>
              <a:rPr lang="en-US" dirty="0">
                <a:latin typeface="Helvetica Neue" panose="02000503000000020004" pitchFamily="2" charset="0"/>
                <a:ea typeface="Helvetica Neue" panose="02000503000000020004" pitchFamily="2" charset="0"/>
                <a:cs typeface="Helvetica Neue" panose="02000503000000020004" pitchFamily="2" charset="0"/>
              </a:rPr>
              <a:t>Minimax is best to use in practice due to speed and simplicity</a:t>
            </a:r>
          </a:p>
          <a:p>
            <a:pPr>
              <a:lnSpc>
                <a:spcPct val="120000"/>
              </a:lnSpc>
              <a:buClr>
                <a:srgbClr val="511C6C"/>
              </a:buClr>
            </a:pPr>
            <a:endParaRPr lang="en-US" dirty="0">
              <a:latin typeface="Helvetica Neue" panose="02000503000000020004" pitchFamily="2" charset="0"/>
              <a:ea typeface="Helvetica Neue" panose="02000503000000020004" pitchFamily="2" charset="0"/>
              <a:cs typeface="Helvetica Neue" panose="02000503000000020004" pitchFamily="2" charset="0"/>
            </a:endParaRPr>
          </a:p>
          <a:p>
            <a:pPr>
              <a:lnSpc>
                <a:spcPct val="120000"/>
              </a:lnSpc>
              <a:buClr>
                <a:srgbClr val="00B2DD"/>
              </a:buClr>
            </a:pPr>
            <a:endParaRPr lang="en-US" dirty="0">
              <a:latin typeface="+mn-lt"/>
            </a:endParaRPr>
          </a:p>
          <a:p>
            <a:pPr>
              <a:lnSpc>
                <a:spcPct val="120000"/>
              </a:lnSpc>
              <a:buClr>
                <a:srgbClr val="00B2DD"/>
              </a:buClr>
            </a:pPr>
            <a:endParaRPr lang="en-US" dirty="0">
              <a:latin typeface="+mn-lt"/>
            </a:endParaRPr>
          </a:p>
        </p:txBody>
      </p:sp>
      <p:sp>
        <p:nvSpPr>
          <p:cNvPr id="7" name="Text Placeholder 4"/>
          <p:cNvSpPr>
            <a:spLocks noGrp="1"/>
          </p:cNvSpPr>
          <p:nvPr>
            <p:ph type="body" sz="quarter" idx="4294967295"/>
          </p:nvPr>
        </p:nvSpPr>
        <p:spPr>
          <a:xfrm>
            <a:off x="1178988" y="940260"/>
            <a:ext cx="7164912" cy="994616"/>
          </a:xfrm>
          <a:prstGeom prst="rect">
            <a:avLst/>
          </a:prstGeom>
        </p:spPr>
        <p:txBody>
          <a:bodyPr/>
          <a:lstStyle/>
          <a:p>
            <a:pPr marL="0" indent="0">
              <a:buNone/>
            </a:pPr>
            <a:r>
              <a:rPr lang="en-US" sz="4800" b="1" dirty="0">
                <a:solidFill>
                  <a:srgbClr val="511C6C"/>
                </a:solidFill>
                <a:latin typeface="Baskerville" panose="02020502070401020303" pitchFamily="18" charset="0"/>
                <a:ea typeface="Baskerville" panose="02020502070401020303" pitchFamily="18" charset="0"/>
              </a:rPr>
              <a:t>Conclusion</a:t>
            </a:r>
          </a:p>
          <a:p>
            <a:endParaRPr lang="en-US" sz="4800" dirty="0">
              <a:solidFill>
                <a:srgbClr val="00B2DD"/>
              </a:solidFill>
            </a:endParaRPr>
          </a:p>
        </p:txBody>
      </p:sp>
    </p:spTree>
    <p:extLst>
      <p:ext uri="{BB962C8B-B14F-4D97-AF65-F5344CB8AC3E}">
        <p14:creationId xmlns:p14="http://schemas.microsoft.com/office/powerpoint/2010/main" val="308376580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ext Placeholder 3"/>
          <p:cNvSpPr>
            <a:spLocks noGrp="1"/>
          </p:cNvSpPr>
          <p:nvPr>
            <p:ph type="body" sz="quarter" idx="4294967295"/>
          </p:nvPr>
        </p:nvSpPr>
        <p:spPr>
          <a:xfrm>
            <a:off x="552893" y="1826895"/>
            <a:ext cx="11086215" cy="4694407"/>
          </a:xfrm>
          <a:prstGeom prst="rect">
            <a:avLst/>
          </a:prstGeom>
        </p:spPr>
        <p:txBody>
          <a:bodyPr/>
          <a:lstStyle/>
          <a:p>
            <a:pPr>
              <a:lnSpc>
                <a:spcPct val="150000"/>
              </a:lnSpc>
              <a:buClr>
                <a:srgbClr val="00B2DD"/>
              </a:buClr>
            </a:pPr>
            <a:endParaRPr lang="en-US" dirty="0">
              <a:latin typeface="+mn-lt"/>
            </a:endParaRPr>
          </a:p>
          <a:p>
            <a:pPr>
              <a:lnSpc>
                <a:spcPct val="150000"/>
              </a:lnSpc>
              <a:buClr>
                <a:srgbClr val="00B2DD"/>
              </a:buClr>
            </a:pPr>
            <a:endParaRPr lang="en-US" dirty="0">
              <a:latin typeface="+mn-lt"/>
            </a:endParaRPr>
          </a:p>
        </p:txBody>
      </p:sp>
      <p:sp>
        <p:nvSpPr>
          <p:cNvPr id="7" name="Text Placeholder 4"/>
          <p:cNvSpPr>
            <a:spLocks noGrp="1"/>
          </p:cNvSpPr>
          <p:nvPr>
            <p:ph type="body" sz="quarter" idx="4294967295"/>
          </p:nvPr>
        </p:nvSpPr>
        <p:spPr>
          <a:xfrm>
            <a:off x="1176668" y="945692"/>
            <a:ext cx="7164912" cy="994616"/>
          </a:xfrm>
          <a:prstGeom prst="rect">
            <a:avLst/>
          </a:prstGeom>
        </p:spPr>
        <p:txBody>
          <a:bodyPr/>
          <a:lstStyle/>
          <a:p>
            <a:pPr marL="0" indent="0">
              <a:buNone/>
            </a:pPr>
            <a:r>
              <a:rPr lang="en-US" sz="4800" b="1" dirty="0">
                <a:solidFill>
                  <a:srgbClr val="511C6C"/>
                </a:solidFill>
                <a:latin typeface="Baskerville" panose="02020502070401020303" pitchFamily="18" charset="0"/>
                <a:ea typeface="Baskerville" panose="02020502070401020303" pitchFamily="18" charset="0"/>
              </a:rPr>
              <a:t>References</a:t>
            </a:r>
          </a:p>
          <a:p>
            <a:endParaRPr lang="en-US" sz="4800" dirty="0">
              <a:solidFill>
                <a:srgbClr val="00B2DD"/>
              </a:solidFill>
            </a:endParaRPr>
          </a:p>
        </p:txBody>
      </p:sp>
      <p:sp>
        <p:nvSpPr>
          <p:cNvPr id="10" name="Rectangle 9">
            <a:extLst>
              <a:ext uri="{FF2B5EF4-FFF2-40B4-BE49-F238E27FC236}">
                <a16:creationId xmlns:a16="http://schemas.microsoft.com/office/drawing/2014/main" id="{E62D2A4B-1F45-5942-A15C-D03341C2208D}"/>
              </a:ext>
            </a:extLst>
          </p:cNvPr>
          <p:cNvSpPr/>
          <p:nvPr/>
        </p:nvSpPr>
        <p:spPr>
          <a:xfrm>
            <a:off x="1020726" y="1826895"/>
            <a:ext cx="10618381" cy="4923720"/>
          </a:xfrm>
          <a:prstGeom prst="rect">
            <a:avLst/>
          </a:prstGeom>
        </p:spPr>
        <p:txBody>
          <a:bodyPr wrap="square">
            <a:spAutoFit/>
          </a:bodyPr>
          <a:lstStyle/>
          <a:p>
            <a:pPr marL="457189" indent="-457189">
              <a:buFont typeface="+mj-lt"/>
              <a:buAutoNum type="arabicPeriod"/>
            </a:pPr>
            <a:r>
              <a:rPr lang="en-GB" sz="1467" dirty="0">
                <a:latin typeface="Baskerville" panose="02020502070401020303" pitchFamily="18" charset="0"/>
                <a:ea typeface="Baskerville" panose="02020502070401020303" pitchFamily="18" charset="0"/>
                <a:cs typeface="Times New Roman" panose="02020603050405020304" pitchFamily="18" charset="0"/>
              </a:rPr>
              <a:t>M.L. Ginsberg, “GIB: Imperfect information in a computationally challenging game,” Journal of Artificial Intelligence Research, vol. 14, 2001, pp. 303-358. </a:t>
            </a:r>
          </a:p>
          <a:p>
            <a:pPr marL="457189" indent="-457189">
              <a:lnSpc>
                <a:spcPct val="120000"/>
              </a:lnSpc>
              <a:buFont typeface="+mj-lt"/>
              <a:buAutoNum type="arabicPeriod"/>
            </a:pPr>
            <a:r>
              <a:rPr lang="en-GB" sz="1467" dirty="0">
                <a:latin typeface="Baskerville" panose="02020502070401020303" pitchFamily="18" charset="0"/>
                <a:ea typeface="Baskerville" panose="02020502070401020303" pitchFamily="18" charset="0"/>
              </a:rPr>
              <a:t>Whitehouse, D., Powley, E.J. and Cowling, P.I., 2011, August. Determinization and information set Monte Carlo tree search for the card game Dou Di Zhu. In 2011 IEEE Conference on Computational Intelligence and Games (CIG'11) (pp. 87-94). IEEE.</a:t>
            </a:r>
          </a:p>
          <a:p>
            <a:pPr marL="457189" indent="-457189">
              <a:buFont typeface="+mj-lt"/>
              <a:buAutoNum type="arabicPeriod"/>
            </a:pPr>
            <a:r>
              <a:rPr lang="en-GB" sz="1467" dirty="0">
                <a:latin typeface="Baskerville" panose="02020502070401020303" pitchFamily="18" charset="0"/>
                <a:ea typeface="Baskerville" panose="02020502070401020303" pitchFamily="18" charset="0"/>
              </a:rPr>
              <a:t>Browne, C.B., Powley, E., Whitehouse, D., Lucas, S.M., Cowling, P.I., </a:t>
            </a:r>
            <a:r>
              <a:rPr lang="en-GB" sz="1467" dirty="0" err="1">
                <a:latin typeface="Baskerville" panose="02020502070401020303" pitchFamily="18" charset="0"/>
                <a:ea typeface="Baskerville" panose="02020502070401020303" pitchFamily="18" charset="0"/>
              </a:rPr>
              <a:t>Rohlfshagen</a:t>
            </a:r>
            <a:r>
              <a:rPr lang="en-GB" sz="1467" dirty="0">
                <a:latin typeface="Baskerville" panose="02020502070401020303" pitchFamily="18" charset="0"/>
                <a:ea typeface="Baskerville" panose="02020502070401020303" pitchFamily="18" charset="0"/>
              </a:rPr>
              <a:t>, P., </a:t>
            </a:r>
            <a:r>
              <a:rPr lang="en-GB" sz="1467" dirty="0" err="1">
                <a:latin typeface="Baskerville" panose="02020502070401020303" pitchFamily="18" charset="0"/>
                <a:ea typeface="Baskerville" panose="02020502070401020303" pitchFamily="18" charset="0"/>
              </a:rPr>
              <a:t>Tavener</a:t>
            </a:r>
            <a:r>
              <a:rPr lang="en-GB" sz="1467" dirty="0">
                <a:latin typeface="Baskerville" panose="02020502070401020303" pitchFamily="18" charset="0"/>
                <a:ea typeface="Baskerville" panose="02020502070401020303" pitchFamily="18" charset="0"/>
              </a:rPr>
              <a:t>, S., Perez, D., </a:t>
            </a:r>
            <a:r>
              <a:rPr lang="en-GB" sz="1467" dirty="0" err="1">
                <a:latin typeface="Baskerville" panose="02020502070401020303" pitchFamily="18" charset="0"/>
                <a:ea typeface="Baskerville" panose="02020502070401020303" pitchFamily="18" charset="0"/>
              </a:rPr>
              <a:t>Samothrakis</a:t>
            </a:r>
            <a:r>
              <a:rPr lang="en-GB" sz="1467" dirty="0">
                <a:latin typeface="Baskerville" panose="02020502070401020303" pitchFamily="18" charset="0"/>
                <a:ea typeface="Baskerville" panose="02020502070401020303" pitchFamily="18" charset="0"/>
              </a:rPr>
              <a:t>, S. and Colton, S., 2012. A survey of monte </a:t>
            </a:r>
            <a:r>
              <a:rPr lang="en-GB" sz="1467" dirty="0" err="1">
                <a:latin typeface="Baskerville" panose="02020502070401020303" pitchFamily="18" charset="0"/>
                <a:ea typeface="Baskerville" panose="02020502070401020303" pitchFamily="18" charset="0"/>
              </a:rPr>
              <a:t>carlo</a:t>
            </a:r>
            <a:r>
              <a:rPr lang="en-GB" sz="1467" dirty="0">
                <a:latin typeface="Baskerville" panose="02020502070401020303" pitchFamily="18" charset="0"/>
                <a:ea typeface="Baskerville" panose="02020502070401020303" pitchFamily="18" charset="0"/>
              </a:rPr>
              <a:t> tree search methods. IEEE Transactions on Computational Intelligence and AI in games, 4(1), pp.1-43.</a:t>
            </a:r>
          </a:p>
          <a:p>
            <a:pPr marL="457189" indent="-457189">
              <a:buFont typeface="+mj-lt"/>
              <a:buAutoNum type="arabicPeriod"/>
            </a:pPr>
            <a:r>
              <a:rPr lang="en-GB" sz="1467" u="sng" dirty="0">
                <a:latin typeface="Baskerville" panose="02020502070401020303" pitchFamily="18" charset="0"/>
                <a:ea typeface="Baskerville" panose="02020502070401020303" pitchFamily="18" charset="0"/>
              </a:rPr>
              <a:t>http://</a:t>
            </a:r>
            <a:r>
              <a:rPr lang="en-GB" sz="1467" u="sng" dirty="0" err="1">
                <a:latin typeface="Baskerville" panose="02020502070401020303" pitchFamily="18" charset="0"/>
                <a:ea typeface="Baskerville" panose="02020502070401020303" pitchFamily="18" charset="0"/>
              </a:rPr>
              <a:t>play.contract-whist.co.uk</a:t>
            </a:r>
            <a:r>
              <a:rPr lang="en-GB" sz="1467" u="sng" dirty="0">
                <a:latin typeface="Baskerville" panose="02020502070401020303" pitchFamily="18" charset="0"/>
                <a:ea typeface="Baskerville" panose="02020502070401020303" pitchFamily="18" charset="0"/>
              </a:rPr>
              <a:t>/</a:t>
            </a:r>
            <a:endParaRPr lang="en-GB" sz="1467" dirty="0">
              <a:latin typeface="Baskerville" panose="02020502070401020303" pitchFamily="18" charset="0"/>
              <a:ea typeface="Baskerville" panose="02020502070401020303" pitchFamily="18" charset="0"/>
            </a:endParaRPr>
          </a:p>
          <a:p>
            <a:pPr marL="457189" indent="-457189">
              <a:buFont typeface="+mj-lt"/>
              <a:buAutoNum type="arabicPeriod"/>
            </a:pPr>
            <a:r>
              <a:rPr lang="en-GB" sz="1467" u="sng" dirty="0">
                <a:latin typeface="Baskerville" panose="02020502070401020303" pitchFamily="18" charset="0"/>
                <a:ea typeface="Baskerville" panose="02020502070401020303" pitchFamily="18" charset="0"/>
              </a:rPr>
              <a:t>http://</a:t>
            </a:r>
            <a:r>
              <a:rPr lang="en-GB" sz="1467" u="sng" dirty="0" err="1">
                <a:latin typeface="Baskerville" panose="02020502070401020303" pitchFamily="18" charset="0"/>
                <a:ea typeface="Baskerville" panose="02020502070401020303" pitchFamily="18" charset="0"/>
              </a:rPr>
              <a:t>www.cs.huji.ac.il</a:t>
            </a:r>
            <a:r>
              <a:rPr lang="en-GB" sz="1467" u="sng" dirty="0">
                <a:latin typeface="Baskerville" panose="02020502070401020303" pitchFamily="18" charset="0"/>
                <a:ea typeface="Baskerville" panose="02020502070401020303" pitchFamily="18" charset="0"/>
              </a:rPr>
              <a:t>/~</a:t>
            </a:r>
            <a:r>
              <a:rPr lang="en-GB" sz="1467" u="sng" dirty="0" err="1">
                <a:latin typeface="Baskerville" panose="02020502070401020303" pitchFamily="18" charset="0"/>
                <a:ea typeface="Baskerville" panose="02020502070401020303" pitchFamily="18" charset="0"/>
              </a:rPr>
              <a:t>ai</a:t>
            </a:r>
            <a:r>
              <a:rPr lang="en-GB" sz="1467" u="sng" dirty="0">
                <a:latin typeface="Baskerville" panose="02020502070401020303" pitchFamily="18" charset="0"/>
                <a:ea typeface="Baskerville" panose="02020502070401020303" pitchFamily="18" charset="0"/>
              </a:rPr>
              <a:t>/projects/2015/Whist/</a:t>
            </a:r>
            <a:endParaRPr lang="en-GB" sz="1467" dirty="0">
              <a:latin typeface="Baskerville" panose="02020502070401020303" pitchFamily="18" charset="0"/>
              <a:ea typeface="Baskerville" panose="02020502070401020303" pitchFamily="18" charset="0"/>
            </a:endParaRPr>
          </a:p>
          <a:p>
            <a:pPr marL="457189" indent="-457189">
              <a:buFont typeface="+mj-lt"/>
              <a:buAutoNum type="arabicPeriod"/>
            </a:pPr>
            <a:r>
              <a:rPr lang="en-GB" sz="1467" dirty="0">
                <a:latin typeface="Baskerville" panose="02020502070401020303" pitchFamily="18" charset="0"/>
                <a:ea typeface="Baskerville" panose="02020502070401020303" pitchFamily="18" charset="0"/>
              </a:rPr>
              <a:t>Fong, J., 2005. Developing an Artificial Intelligence for Whist. University of California, Computer Science, Los Angeles.</a:t>
            </a:r>
          </a:p>
          <a:p>
            <a:pPr marL="457189" indent="-457189">
              <a:buFont typeface="+mj-lt"/>
              <a:buAutoNum type="arabicPeriod"/>
            </a:pPr>
            <a:r>
              <a:rPr lang="en-GB" sz="1467" dirty="0">
                <a:latin typeface="Baskerville" panose="02020502070401020303" pitchFamily="18" charset="0"/>
                <a:ea typeface="Baskerville" panose="02020502070401020303" pitchFamily="18" charset="0"/>
              </a:rPr>
              <a:t>Smith, S.J., Nau, D. and Throop, T., 1998. Computer bridge: A big win for AI planning. Ai magazine, 19(2), pp.93-93.</a:t>
            </a:r>
          </a:p>
          <a:p>
            <a:pPr marL="457189" indent="-457189">
              <a:buFont typeface="+mj-lt"/>
              <a:buAutoNum type="arabicPeriod"/>
            </a:pPr>
            <a:r>
              <a:rPr lang="en-GB" sz="1467" dirty="0" err="1">
                <a:latin typeface="Baskerville" panose="02020502070401020303" pitchFamily="18" charset="0"/>
                <a:ea typeface="Baskerville" panose="02020502070401020303" pitchFamily="18" charset="0"/>
              </a:rPr>
              <a:t>Alpaydin</a:t>
            </a:r>
            <a:r>
              <a:rPr lang="en-GB" sz="1467" dirty="0">
                <a:latin typeface="Baskerville" panose="02020502070401020303" pitchFamily="18" charset="0"/>
                <a:ea typeface="Baskerville" panose="02020502070401020303" pitchFamily="18" charset="0"/>
              </a:rPr>
              <a:t>, E., 2009. Introduction to machine learning. MIT press.</a:t>
            </a:r>
          </a:p>
          <a:p>
            <a:pPr marL="457189" indent="-457189">
              <a:buFont typeface="+mj-lt"/>
              <a:buAutoNum type="arabicPeriod"/>
            </a:pPr>
            <a:r>
              <a:rPr lang="en-GB" sz="1467" dirty="0" err="1">
                <a:latin typeface="Baskerville" panose="02020502070401020303" pitchFamily="18" charset="0"/>
                <a:ea typeface="Baskerville" panose="02020502070401020303" pitchFamily="18" charset="0"/>
              </a:rPr>
              <a:t>Duda</a:t>
            </a:r>
            <a:r>
              <a:rPr lang="en-GB" sz="1467" dirty="0">
                <a:latin typeface="Baskerville" panose="02020502070401020303" pitchFamily="18" charset="0"/>
                <a:ea typeface="Baskerville" panose="02020502070401020303" pitchFamily="18" charset="0"/>
              </a:rPr>
              <a:t>, R.O., Hart, P.E. and Stork, D.G., 2012. Pattern classification. John Wiley &amp; Sons.</a:t>
            </a:r>
          </a:p>
          <a:p>
            <a:pPr marL="457189" indent="-457189">
              <a:buFont typeface="+mj-lt"/>
              <a:buAutoNum type="arabicPeriod"/>
            </a:pPr>
            <a:r>
              <a:rPr lang="en-GB" sz="1467" u="sng" dirty="0">
                <a:latin typeface="Baskerville" panose="02020502070401020303" pitchFamily="18" charset="0"/>
                <a:ea typeface="Baskerville" panose="02020502070401020303" pitchFamily="18" charset="0"/>
              </a:rPr>
              <a:t>http://java-</a:t>
            </a:r>
            <a:r>
              <a:rPr lang="en-GB" sz="1467" u="sng" dirty="0" err="1">
                <a:latin typeface="Baskerville" panose="02020502070401020303" pitchFamily="18" charset="0"/>
                <a:ea typeface="Baskerville" panose="02020502070401020303" pitchFamily="18" charset="0"/>
              </a:rPr>
              <a:t>ml.sourceforge.net</a:t>
            </a:r>
            <a:r>
              <a:rPr lang="en-GB" sz="1467" u="sng" dirty="0">
                <a:latin typeface="Baskerville" panose="02020502070401020303" pitchFamily="18" charset="0"/>
                <a:ea typeface="Baskerville" panose="02020502070401020303" pitchFamily="18" charset="0"/>
              </a:rPr>
              <a:t>/</a:t>
            </a:r>
            <a:endParaRPr lang="en-GB" sz="1467" dirty="0">
              <a:latin typeface="Baskerville" panose="02020502070401020303" pitchFamily="18" charset="0"/>
              <a:ea typeface="Baskerville" panose="02020502070401020303" pitchFamily="18" charset="0"/>
            </a:endParaRPr>
          </a:p>
          <a:p>
            <a:pPr marL="457189" indent="-457189">
              <a:buFont typeface="+mj-lt"/>
              <a:buAutoNum type="arabicPeriod"/>
            </a:pPr>
            <a:r>
              <a:rPr lang="en-GB" sz="1467" dirty="0">
                <a:latin typeface="Baskerville" panose="02020502070401020303" pitchFamily="18" charset="0"/>
                <a:ea typeface="Baskerville" panose="02020502070401020303" pitchFamily="18" charset="0"/>
              </a:rPr>
              <a:t>Hsu, C.W. and Lin, C.J., 2002. A comparison of methods for multiclass support vector machines. IEEE transactions on Neural Networks, 13(2), pp.415-425.</a:t>
            </a:r>
          </a:p>
          <a:p>
            <a:pPr marL="457189" indent="-457189">
              <a:buFont typeface="+mj-lt"/>
              <a:buAutoNum type="arabicPeriod"/>
            </a:pPr>
            <a:r>
              <a:rPr lang="en-GB" sz="1467" dirty="0">
                <a:latin typeface="Baskerville" panose="02020502070401020303" pitchFamily="18" charset="0"/>
                <a:ea typeface="Baskerville" panose="02020502070401020303" pitchFamily="18" charset="0"/>
              </a:rPr>
              <a:t>Kent </a:t>
            </a:r>
            <a:r>
              <a:rPr lang="en-GB" sz="1467" dirty="0" err="1">
                <a:latin typeface="Baskerville" panose="02020502070401020303" pitchFamily="18" charset="0"/>
                <a:ea typeface="Baskerville" panose="02020502070401020303" pitchFamily="18" charset="0"/>
              </a:rPr>
              <a:t>Munthe</a:t>
            </a:r>
            <a:r>
              <a:rPr lang="en-GB" sz="1467" dirty="0">
                <a:latin typeface="Baskerville" panose="02020502070401020303" pitchFamily="18" charset="0"/>
                <a:ea typeface="Baskerville" panose="02020502070401020303" pitchFamily="18" charset="0"/>
              </a:rPr>
              <a:t> Caspersen (https://</a:t>
            </a:r>
            <a:r>
              <a:rPr lang="en-GB" sz="1467" dirty="0" err="1">
                <a:latin typeface="Baskerville" panose="02020502070401020303" pitchFamily="18" charset="0"/>
                <a:ea typeface="Baskerville" panose="02020502070401020303" pitchFamily="18" charset="0"/>
              </a:rPr>
              <a:t>stats.stackexchange.com</a:t>
            </a:r>
            <a:r>
              <a:rPr lang="en-GB" sz="1467" dirty="0">
                <a:latin typeface="Baskerville" panose="02020502070401020303" pitchFamily="18" charset="0"/>
                <a:ea typeface="Baskerville" panose="02020502070401020303" pitchFamily="18" charset="0"/>
              </a:rPr>
              <a:t>/users/63785/</a:t>
            </a:r>
            <a:r>
              <a:rPr lang="en-GB" sz="1467" dirty="0" err="1">
                <a:latin typeface="Baskerville" panose="02020502070401020303" pitchFamily="18" charset="0"/>
                <a:ea typeface="Baskerville" panose="02020502070401020303" pitchFamily="18" charset="0"/>
              </a:rPr>
              <a:t>kent-munthe-caspersen</a:t>
            </a:r>
            <a:r>
              <a:rPr lang="en-GB" sz="1467" dirty="0">
                <a:latin typeface="Baskerville" panose="02020502070401020303" pitchFamily="18" charset="0"/>
                <a:ea typeface="Baskerville" panose="02020502070401020303" pitchFamily="18" charset="0"/>
              </a:rPr>
              <a:t>), What is the influence of C in SVMs with linear kernel?,  URL (version: 2015-06-28): </a:t>
            </a:r>
            <a:r>
              <a:rPr lang="en-GB" sz="1467" dirty="0">
                <a:latin typeface="Baskerville" panose="02020502070401020303" pitchFamily="18" charset="0"/>
                <a:ea typeface="Baskerville" panose="02020502070401020303" pitchFamily="18" charset="0"/>
                <a:hlinkClick r:id="rId3">
                  <a:extLst>
                    <a:ext uri="{A12FA001-AC4F-418D-AE19-62706E023703}">
                      <ahyp:hlinkClr xmlns:ahyp="http://schemas.microsoft.com/office/drawing/2018/hyperlinkcolor" val="tx"/>
                    </a:ext>
                  </a:extLst>
                </a:hlinkClick>
              </a:rPr>
              <a:t>https://stats.stackexchange.com/q/159051</a:t>
            </a:r>
            <a:endParaRPr lang="en-GB" sz="1467" dirty="0">
              <a:latin typeface="Baskerville" panose="02020502070401020303" pitchFamily="18" charset="0"/>
              <a:ea typeface="Baskerville" panose="02020502070401020303" pitchFamily="18" charset="0"/>
            </a:endParaRPr>
          </a:p>
          <a:p>
            <a:pPr marL="457189" indent="-457189">
              <a:buFont typeface="+mj-lt"/>
              <a:buAutoNum type="arabicPeriod"/>
            </a:pPr>
            <a:r>
              <a:rPr lang="en-GB" sz="1467" dirty="0" err="1">
                <a:latin typeface="Baskerville" panose="02020502070401020303" pitchFamily="18" charset="0"/>
                <a:ea typeface="Baskerville" panose="02020502070401020303" pitchFamily="18" charset="0"/>
              </a:rPr>
              <a:t>Suykens</a:t>
            </a:r>
            <a:r>
              <a:rPr lang="en-GB" sz="1467" dirty="0">
                <a:latin typeface="Baskerville" panose="02020502070401020303" pitchFamily="18" charset="0"/>
                <a:ea typeface="Baskerville" panose="02020502070401020303" pitchFamily="18" charset="0"/>
              </a:rPr>
              <a:t>, J.A. and </a:t>
            </a:r>
            <a:r>
              <a:rPr lang="en-GB" sz="1467" dirty="0" err="1">
                <a:latin typeface="Baskerville" panose="02020502070401020303" pitchFamily="18" charset="0"/>
                <a:ea typeface="Baskerville" panose="02020502070401020303" pitchFamily="18" charset="0"/>
              </a:rPr>
              <a:t>Vandewalle</a:t>
            </a:r>
            <a:r>
              <a:rPr lang="en-GB" sz="1467" dirty="0">
                <a:latin typeface="Baskerville" panose="02020502070401020303" pitchFamily="18" charset="0"/>
                <a:ea typeface="Baskerville" panose="02020502070401020303" pitchFamily="18" charset="0"/>
              </a:rPr>
              <a:t>, J., 1999. Least squares support vector machine classifiers. Neural processing letters, 9(3), pp.293-300.</a:t>
            </a:r>
          </a:p>
          <a:p>
            <a:pPr marL="457189" indent="-457189">
              <a:buFont typeface="+mj-lt"/>
              <a:buAutoNum type="arabicPeriod"/>
            </a:pPr>
            <a:endParaRPr lang="en-GB" sz="1467" dirty="0">
              <a:latin typeface="Baskerville" panose="02020502070401020303" pitchFamily="18" charset="0"/>
              <a:ea typeface="Baskerville" panose="02020502070401020303" pitchFamily="18" charset="0"/>
            </a:endParaRPr>
          </a:p>
          <a:p>
            <a:pPr marL="457189" indent="-457189">
              <a:buFont typeface="+mj-lt"/>
              <a:buAutoNum type="arabicPeriod"/>
            </a:pPr>
            <a:endParaRPr lang="en-GB" sz="1467" dirty="0">
              <a:latin typeface="Baskerville" panose="02020502070401020303" pitchFamily="18" charset="0"/>
              <a:ea typeface="Baskerville" panose="02020502070401020303" pitchFamily="18" charset="0"/>
              <a:cs typeface="Times New Roman" panose="02020603050405020304" pitchFamily="18" charset="0"/>
            </a:endParaRPr>
          </a:p>
        </p:txBody>
      </p:sp>
    </p:spTree>
    <p:extLst>
      <p:ext uri="{BB962C8B-B14F-4D97-AF65-F5344CB8AC3E}">
        <p14:creationId xmlns:p14="http://schemas.microsoft.com/office/powerpoint/2010/main" val="42311682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ext Placeholder 3"/>
          <p:cNvSpPr>
            <a:spLocks noGrp="1"/>
          </p:cNvSpPr>
          <p:nvPr>
            <p:ph type="body" sz="quarter" idx="4294967295"/>
          </p:nvPr>
        </p:nvSpPr>
        <p:spPr>
          <a:xfrm>
            <a:off x="1178989" y="2351436"/>
            <a:ext cx="8147119" cy="3665541"/>
          </a:xfrm>
          <a:prstGeom prst="rect">
            <a:avLst/>
          </a:prstGeom>
        </p:spPr>
        <p:txBody>
          <a:bodyPr/>
          <a:lstStyle/>
          <a:p>
            <a:pPr>
              <a:buClr>
                <a:srgbClr val="511C6C"/>
              </a:buClr>
            </a:pPr>
            <a:r>
              <a:rPr lang="en-US" dirty="0">
                <a:latin typeface="Helvetica Neue" panose="02000503000000020004" pitchFamily="2" charset="0"/>
                <a:ea typeface="Helvetica Neue" panose="02000503000000020004" pitchFamily="2" charset="0"/>
                <a:cs typeface="Helvetica Neue" panose="02000503000000020004" pitchFamily="2" charset="0"/>
              </a:rPr>
              <a:t>Trick Taking Card Game</a:t>
            </a:r>
          </a:p>
          <a:p>
            <a:pPr>
              <a:buClr>
                <a:srgbClr val="511C6C"/>
              </a:buClr>
            </a:pPr>
            <a:endParaRPr lang="en-US" dirty="0">
              <a:latin typeface="Helvetica Neue" panose="02000503000000020004" pitchFamily="2" charset="0"/>
              <a:ea typeface="Helvetica Neue" panose="02000503000000020004" pitchFamily="2" charset="0"/>
              <a:cs typeface="Helvetica Neue" panose="02000503000000020004" pitchFamily="2" charset="0"/>
            </a:endParaRPr>
          </a:p>
          <a:p>
            <a:pPr>
              <a:buClr>
                <a:srgbClr val="00B2DD"/>
              </a:buClr>
            </a:pPr>
            <a:endParaRPr lang="en-US" dirty="0">
              <a:latin typeface="+mn-lt"/>
            </a:endParaRPr>
          </a:p>
          <a:p>
            <a:pPr>
              <a:buClr>
                <a:srgbClr val="00B2DD"/>
              </a:buClr>
            </a:pPr>
            <a:endParaRPr lang="en-US" dirty="0">
              <a:latin typeface="+mn-lt"/>
            </a:endParaRPr>
          </a:p>
        </p:txBody>
      </p:sp>
      <p:sp>
        <p:nvSpPr>
          <p:cNvPr id="7" name="Text Placeholder 4"/>
          <p:cNvSpPr>
            <a:spLocks noGrp="1"/>
          </p:cNvSpPr>
          <p:nvPr>
            <p:ph type="body" sz="quarter" idx="4294967295"/>
          </p:nvPr>
        </p:nvSpPr>
        <p:spPr>
          <a:xfrm>
            <a:off x="1178988" y="940260"/>
            <a:ext cx="7164912" cy="994616"/>
          </a:xfrm>
          <a:prstGeom prst="rect">
            <a:avLst/>
          </a:prstGeom>
        </p:spPr>
        <p:txBody>
          <a:bodyPr/>
          <a:lstStyle/>
          <a:p>
            <a:pPr marL="0" indent="0">
              <a:buNone/>
            </a:pPr>
            <a:r>
              <a:rPr lang="en-US" sz="4800" b="1" dirty="0">
                <a:solidFill>
                  <a:srgbClr val="511C6C"/>
                </a:solidFill>
                <a:latin typeface="Baskerville" panose="02020502070401020303" pitchFamily="18" charset="0"/>
                <a:ea typeface="Baskerville" panose="02020502070401020303" pitchFamily="18" charset="0"/>
              </a:rPr>
              <a:t>Contract Whist</a:t>
            </a:r>
          </a:p>
          <a:p>
            <a:endParaRPr lang="en-US" sz="4800" dirty="0">
              <a:solidFill>
                <a:srgbClr val="00B2DD"/>
              </a:solidFill>
            </a:endParaRPr>
          </a:p>
        </p:txBody>
      </p:sp>
      <p:pic>
        <p:nvPicPr>
          <p:cNvPr id="3" name="Picture 2">
            <a:extLst>
              <a:ext uri="{FF2B5EF4-FFF2-40B4-BE49-F238E27FC236}">
                <a16:creationId xmlns:a16="http://schemas.microsoft.com/office/drawing/2014/main" id="{B33891FA-95BD-5742-BD0C-361B24F8999F}"/>
              </a:ext>
            </a:extLst>
          </p:cNvPr>
          <p:cNvPicPr>
            <a:picLocks noChangeAspect="1"/>
          </p:cNvPicPr>
          <p:nvPr/>
        </p:nvPicPr>
        <p:blipFill>
          <a:blip r:embed="rId2"/>
          <a:stretch>
            <a:fillRect/>
          </a:stretch>
        </p:blipFill>
        <p:spPr>
          <a:xfrm>
            <a:off x="1679193" y="3108546"/>
            <a:ext cx="1478480" cy="2151321"/>
          </a:xfrm>
          <a:prstGeom prst="rect">
            <a:avLst/>
          </a:prstGeom>
        </p:spPr>
      </p:pic>
      <p:pic>
        <p:nvPicPr>
          <p:cNvPr id="5" name="Picture 4">
            <a:extLst>
              <a:ext uri="{FF2B5EF4-FFF2-40B4-BE49-F238E27FC236}">
                <a16:creationId xmlns:a16="http://schemas.microsoft.com/office/drawing/2014/main" id="{E3DA95BB-62B8-3F45-91C2-5C937B46BEDD}"/>
              </a:ext>
            </a:extLst>
          </p:cNvPr>
          <p:cNvPicPr>
            <a:picLocks noChangeAspect="1"/>
          </p:cNvPicPr>
          <p:nvPr/>
        </p:nvPicPr>
        <p:blipFill>
          <a:blip r:embed="rId3"/>
          <a:stretch>
            <a:fillRect/>
          </a:stretch>
        </p:blipFill>
        <p:spPr>
          <a:xfrm>
            <a:off x="7319076" y="3108545"/>
            <a:ext cx="1478481" cy="2151323"/>
          </a:xfrm>
          <a:prstGeom prst="rect">
            <a:avLst/>
          </a:prstGeom>
        </p:spPr>
      </p:pic>
      <p:cxnSp>
        <p:nvCxnSpPr>
          <p:cNvPr id="9" name="Straight Arrow Connector 8">
            <a:extLst>
              <a:ext uri="{FF2B5EF4-FFF2-40B4-BE49-F238E27FC236}">
                <a16:creationId xmlns:a16="http://schemas.microsoft.com/office/drawing/2014/main" id="{314021CA-9CC2-7A4B-94CB-FE92AF3DAD70}"/>
              </a:ext>
            </a:extLst>
          </p:cNvPr>
          <p:cNvCxnSpPr>
            <a:cxnSpLocks/>
          </p:cNvCxnSpPr>
          <p:nvPr/>
        </p:nvCxnSpPr>
        <p:spPr>
          <a:xfrm flipH="1">
            <a:off x="3359889" y="4012019"/>
            <a:ext cx="3685953" cy="0"/>
          </a:xfrm>
          <a:prstGeom prst="straightConnector1">
            <a:avLst/>
          </a:prstGeom>
          <a:ln w="38100">
            <a:solidFill>
              <a:schemeClr val="tx1"/>
            </a:solidFill>
            <a:headEnd type="triangle" w="lg" len="lg"/>
            <a:tailEnd type="non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233835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left)">
                                      <p:cBhvr>
                                        <p:cTn id="11" dur="500"/>
                                        <p:tgtEl>
                                          <p:spTgt spid="9"/>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ext Placeholder 3"/>
          <p:cNvSpPr>
            <a:spLocks noGrp="1"/>
          </p:cNvSpPr>
          <p:nvPr>
            <p:ph type="body" sz="quarter" idx="4294967295"/>
          </p:nvPr>
        </p:nvSpPr>
        <p:spPr>
          <a:xfrm>
            <a:off x="1178989" y="2351436"/>
            <a:ext cx="8147119" cy="3665541"/>
          </a:xfrm>
          <a:prstGeom prst="rect">
            <a:avLst/>
          </a:prstGeom>
        </p:spPr>
        <p:txBody>
          <a:bodyPr/>
          <a:lstStyle/>
          <a:p>
            <a:pPr>
              <a:buClr>
                <a:srgbClr val="511C6C"/>
              </a:buClr>
            </a:pPr>
            <a:r>
              <a:rPr lang="en-US" dirty="0">
                <a:latin typeface="Helvetica Neue" panose="02000503000000020004" pitchFamily="2" charset="0"/>
                <a:ea typeface="Helvetica Neue" panose="02000503000000020004" pitchFamily="2" charset="0"/>
                <a:cs typeface="Helvetica Neue" panose="02000503000000020004" pitchFamily="2" charset="0"/>
              </a:rPr>
              <a:t>Trick Taking Card Game</a:t>
            </a:r>
          </a:p>
          <a:p>
            <a:pPr>
              <a:buClr>
                <a:srgbClr val="511C6C"/>
              </a:buClr>
            </a:pPr>
            <a:r>
              <a:rPr lang="en-US" dirty="0">
                <a:latin typeface="Helvetica Neue" panose="02000503000000020004" pitchFamily="2" charset="0"/>
                <a:ea typeface="Helvetica Neue" panose="02000503000000020004" pitchFamily="2" charset="0"/>
                <a:cs typeface="Helvetica Neue" panose="02000503000000020004" pitchFamily="2" charset="0"/>
              </a:rPr>
              <a:t>14 Rounds of Play</a:t>
            </a:r>
          </a:p>
          <a:p>
            <a:pPr>
              <a:buClr>
                <a:srgbClr val="511C6C"/>
              </a:buClr>
            </a:pPr>
            <a:endParaRPr lang="en-US" dirty="0">
              <a:latin typeface="Helvetica Neue" panose="02000503000000020004" pitchFamily="2" charset="0"/>
              <a:ea typeface="Helvetica Neue" panose="02000503000000020004" pitchFamily="2" charset="0"/>
              <a:cs typeface="Helvetica Neue" panose="02000503000000020004" pitchFamily="2" charset="0"/>
            </a:endParaRPr>
          </a:p>
          <a:p>
            <a:pPr>
              <a:buClr>
                <a:srgbClr val="511C6C"/>
              </a:buClr>
            </a:pPr>
            <a:endParaRPr lang="en-US" dirty="0">
              <a:latin typeface="Helvetica Neue" panose="02000503000000020004" pitchFamily="2" charset="0"/>
              <a:ea typeface="Helvetica Neue" panose="02000503000000020004" pitchFamily="2" charset="0"/>
              <a:cs typeface="Helvetica Neue" panose="02000503000000020004" pitchFamily="2" charset="0"/>
            </a:endParaRPr>
          </a:p>
          <a:p>
            <a:pPr>
              <a:buClr>
                <a:srgbClr val="00B2DD"/>
              </a:buClr>
            </a:pPr>
            <a:endParaRPr lang="en-US" dirty="0">
              <a:latin typeface="+mn-lt"/>
            </a:endParaRPr>
          </a:p>
          <a:p>
            <a:pPr>
              <a:buClr>
                <a:srgbClr val="00B2DD"/>
              </a:buClr>
            </a:pPr>
            <a:endParaRPr lang="en-US" dirty="0">
              <a:latin typeface="+mn-lt"/>
            </a:endParaRPr>
          </a:p>
        </p:txBody>
      </p:sp>
      <p:sp>
        <p:nvSpPr>
          <p:cNvPr id="7" name="Text Placeholder 4"/>
          <p:cNvSpPr>
            <a:spLocks noGrp="1"/>
          </p:cNvSpPr>
          <p:nvPr>
            <p:ph type="body" sz="quarter" idx="4294967295"/>
          </p:nvPr>
        </p:nvSpPr>
        <p:spPr>
          <a:xfrm>
            <a:off x="1178988" y="940260"/>
            <a:ext cx="7164912" cy="994616"/>
          </a:xfrm>
          <a:prstGeom prst="rect">
            <a:avLst/>
          </a:prstGeom>
        </p:spPr>
        <p:txBody>
          <a:bodyPr/>
          <a:lstStyle/>
          <a:p>
            <a:pPr marL="0" indent="0">
              <a:buNone/>
            </a:pPr>
            <a:r>
              <a:rPr lang="en-US" sz="4800" b="1" dirty="0">
                <a:solidFill>
                  <a:srgbClr val="511C6C"/>
                </a:solidFill>
                <a:latin typeface="Baskerville" panose="02020502070401020303" pitchFamily="18" charset="0"/>
                <a:ea typeface="Baskerville" panose="02020502070401020303" pitchFamily="18" charset="0"/>
              </a:rPr>
              <a:t>Contract Whist</a:t>
            </a:r>
          </a:p>
          <a:p>
            <a:endParaRPr lang="en-US" sz="4800" dirty="0">
              <a:solidFill>
                <a:srgbClr val="00B2DD"/>
              </a:solidFill>
            </a:endParaRPr>
          </a:p>
        </p:txBody>
      </p:sp>
      <p:pic>
        <p:nvPicPr>
          <p:cNvPr id="4" name="Picture 3">
            <a:extLst>
              <a:ext uri="{FF2B5EF4-FFF2-40B4-BE49-F238E27FC236}">
                <a16:creationId xmlns:a16="http://schemas.microsoft.com/office/drawing/2014/main" id="{C4867294-134A-AA4E-8D48-764D88F67092}"/>
              </a:ext>
            </a:extLst>
          </p:cNvPr>
          <p:cNvPicPr>
            <a:picLocks noChangeAspect="1"/>
          </p:cNvPicPr>
          <p:nvPr/>
        </p:nvPicPr>
        <p:blipFill>
          <a:blip r:embed="rId2"/>
          <a:stretch>
            <a:fillRect/>
          </a:stretch>
        </p:blipFill>
        <p:spPr>
          <a:xfrm>
            <a:off x="7143578" y="2680557"/>
            <a:ext cx="1782529" cy="2593740"/>
          </a:xfrm>
          <a:prstGeom prst="rect">
            <a:avLst/>
          </a:prstGeom>
        </p:spPr>
      </p:pic>
      <p:pic>
        <p:nvPicPr>
          <p:cNvPr id="10" name="Picture 9">
            <a:extLst>
              <a:ext uri="{FF2B5EF4-FFF2-40B4-BE49-F238E27FC236}">
                <a16:creationId xmlns:a16="http://schemas.microsoft.com/office/drawing/2014/main" id="{6E816919-5DB5-8E4F-A0E3-74813D45EC5A}"/>
              </a:ext>
            </a:extLst>
          </p:cNvPr>
          <p:cNvPicPr>
            <a:picLocks noChangeAspect="1"/>
          </p:cNvPicPr>
          <p:nvPr/>
        </p:nvPicPr>
        <p:blipFill>
          <a:blip r:embed="rId3"/>
          <a:stretch>
            <a:fillRect/>
          </a:stretch>
        </p:blipFill>
        <p:spPr>
          <a:xfrm>
            <a:off x="7343578" y="2880557"/>
            <a:ext cx="1782529" cy="2593740"/>
          </a:xfrm>
          <a:prstGeom prst="rect">
            <a:avLst/>
          </a:prstGeom>
        </p:spPr>
      </p:pic>
      <p:pic>
        <p:nvPicPr>
          <p:cNvPr id="12" name="Picture 11">
            <a:extLst>
              <a:ext uri="{FF2B5EF4-FFF2-40B4-BE49-F238E27FC236}">
                <a16:creationId xmlns:a16="http://schemas.microsoft.com/office/drawing/2014/main" id="{1FE005D7-500D-8546-9AEE-3CF9664B13E0}"/>
              </a:ext>
            </a:extLst>
          </p:cNvPr>
          <p:cNvPicPr>
            <a:picLocks noChangeAspect="1"/>
          </p:cNvPicPr>
          <p:nvPr/>
        </p:nvPicPr>
        <p:blipFill>
          <a:blip r:embed="rId4"/>
          <a:stretch>
            <a:fillRect/>
          </a:stretch>
        </p:blipFill>
        <p:spPr>
          <a:xfrm>
            <a:off x="7543578" y="3080557"/>
            <a:ext cx="1782529" cy="2593740"/>
          </a:xfrm>
          <a:prstGeom prst="rect">
            <a:avLst/>
          </a:prstGeom>
        </p:spPr>
      </p:pic>
      <p:pic>
        <p:nvPicPr>
          <p:cNvPr id="14" name="Picture 13">
            <a:extLst>
              <a:ext uri="{FF2B5EF4-FFF2-40B4-BE49-F238E27FC236}">
                <a16:creationId xmlns:a16="http://schemas.microsoft.com/office/drawing/2014/main" id="{2926635F-29B5-B44F-A8F7-9B59DC0537AF}"/>
              </a:ext>
            </a:extLst>
          </p:cNvPr>
          <p:cNvPicPr>
            <a:picLocks noChangeAspect="1"/>
          </p:cNvPicPr>
          <p:nvPr/>
        </p:nvPicPr>
        <p:blipFill>
          <a:blip r:embed="rId5"/>
          <a:stretch>
            <a:fillRect/>
          </a:stretch>
        </p:blipFill>
        <p:spPr>
          <a:xfrm>
            <a:off x="7743578" y="3280557"/>
            <a:ext cx="1782529" cy="2593740"/>
          </a:xfrm>
          <a:prstGeom prst="rect">
            <a:avLst/>
          </a:prstGeom>
        </p:spPr>
      </p:pic>
      <p:pic>
        <p:nvPicPr>
          <p:cNvPr id="16" name="Picture 15">
            <a:extLst>
              <a:ext uri="{FF2B5EF4-FFF2-40B4-BE49-F238E27FC236}">
                <a16:creationId xmlns:a16="http://schemas.microsoft.com/office/drawing/2014/main" id="{B5AA8450-E320-A846-8A78-401E238D1FA8}"/>
              </a:ext>
            </a:extLst>
          </p:cNvPr>
          <p:cNvPicPr>
            <a:picLocks noChangeAspect="1"/>
          </p:cNvPicPr>
          <p:nvPr/>
        </p:nvPicPr>
        <p:blipFill>
          <a:blip r:embed="rId6"/>
          <a:stretch>
            <a:fillRect/>
          </a:stretch>
        </p:blipFill>
        <p:spPr>
          <a:xfrm>
            <a:off x="7943578" y="3480557"/>
            <a:ext cx="1782529" cy="2593740"/>
          </a:xfrm>
          <a:prstGeom prst="rect">
            <a:avLst/>
          </a:prstGeom>
        </p:spPr>
      </p:pic>
      <p:pic>
        <p:nvPicPr>
          <p:cNvPr id="18" name="Picture 17">
            <a:extLst>
              <a:ext uri="{FF2B5EF4-FFF2-40B4-BE49-F238E27FC236}">
                <a16:creationId xmlns:a16="http://schemas.microsoft.com/office/drawing/2014/main" id="{50F44F78-BFE7-B440-864A-E20980933401}"/>
              </a:ext>
            </a:extLst>
          </p:cNvPr>
          <p:cNvPicPr>
            <a:picLocks noChangeAspect="1"/>
          </p:cNvPicPr>
          <p:nvPr/>
        </p:nvPicPr>
        <p:blipFill>
          <a:blip r:embed="rId7"/>
          <a:stretch>
            <a:fillRect/>
          </a:stretch>
        </p:blipFill>
        <p:spPr>
          <a:xfrm>
            <a:off x="8143578" y="3680557"/>
            <a:ext cx="1782529" cy="2593740"/>
          </a:xfrm>
          <a:prstGeom prst="rect">
            <a:avLst/>
          </a:prstGeom>
        </p:spPr>
      </p:pic>
      <p:pic>
        <p:nvPicPr>
          <p:cNvPr id="20" name="Picture 19">
            <a:extLst>
              <a:ext uri="{FF2B5EF4-FFF2-40B4-BE49-F238E27FC236}">
                <a16:creationId xmlns:a16="http://schemas.microsoft.com/office/drawing/2014/main" id="{37B0A4DC-F682-2A40-B10B-EBDE58FCDAE9}"/>
              </a:ext>
            </a:extLst>
          </p:cNvPr>
          <p:cNvPicPr>
            <a:picLocks noChangeAspect="1"/>
          </p:cNvPicPr>
          <p:nvPr/>
        </p:nvPicPr>
        <p:blipFill>
          <a:blip r:embed="rId8"/>
          <a:stretch>
            <a:fillRect/>
          </a:stretch>
        </p:blipFill>
        <p:spPr>
          <a:xfrm>
            <a:off x="8343578" y="3880557"/>
            <a:ext cx="1782529" cy="2593740"/>
          </a:xfrm>
          <a:prstGeom prst="rect">
            <a:avLst/>
          </a:prstGeom>
        </p:spPr>
      </p:pic>
    </p:spTree>
    <p:extLst>
      <p:ext uri="{BB962C8B-B14F-4D97-AF65-F5344CB8AC3E}">
        <p14:creationId xmlns:p14="http://schemas.microsoft.com/office/powerpoint/2010/main" val="969131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20"/>
                                        </p:tgtEl>
                                        <p:attrNameLst>
                                          <p:attrName>style.visibility</p:attrName>
                                        </p:attrNameLst>
                                      </p:cBhvr>
                                      <p:to>
                                        <p:strVal val="hidden"/>
                                      </p:to>
                                    </p:set>
                                  </p:childTnLst>
                                </p:cTn>
                              </p:par>
                              <p:par>
                                <p:cTn id="7" presetID="1" presetClass="exit" presetSubtype="0" fill="hold" nodeType="withEffect">
                                  <p:stCondLst>
                                    <p:cond delay="500"/>
                                  </p:stCondLst>
                                  <p:childTnLst>
                                    <p:set>
                                      <p:cBhvr>
                                        <p:cTn id="8" dur="1" fill="hold">
                                          <p:stCondLst>
                                            <p:cond delay="0"/>
                                          </p:stCondLst>
                                        </p:cTn>
                                        <p:tgtEl>
                                          <p:spTgt spid="16"/>
                                        </p:tgtEl>
                                        <p:attrNameLst>
                                          <p:attrName>style.visibility</p:attrName>
                                        </p:attrNameLst>
                                      </p:cBhvr>
                                      <p:to>
                                        <p:strVal val="hidden"/>
                                      </p:to>
                                    </p:set>
                                  </p:childTnLst>
                                </p:cTn>
                              </p:par>
                              <p:par>
                                <p:cTn id="9" presetID="1" presetClass="exit" presetSubtype="0" fill="hold" nodeType="withEffect">
                                  <p:stCondLst>
                                    <p:cond delay="250"/>
                                  </p:stCondLst>
                                  <p:childTnLst>
                                    <p:set>
                                      <p:cBhvr>
                                        <p:cTn id="10" dur="1" fill="hold">
                                          <p:stCondLst>
                                            <p:cond delay="0"/>
                                          </p:stCondLst>
                                        </p:cTn>
                                        <p:tgtEl>
                                          <p:spTgt spid="18"/>
                                        </p:tgtEl>
                                        <p:attrNameLst>
                                          <p:attrName>style.visibility</p:attrName>
                                        </p:attrNameLst>
                                      </p:cBhvr>
                                      <p:to>
                                        <p:strVal val="hidden"/>
                                      </p:to>
                                    </p:set>
                                  </p:childTnLst>
                                </p:cTn>
                              </p:par>
                              <p:par>
                                <p:cTn id="11" presetID="1" presetClass="exit" presetSubtype="0" fill="hold" nodeType="withEffect">
                                  <p:stCondLst>
                                    <p:cond delay="1000"/>
                                  </p:stCondLst>
                                  <p:childTnLst>
                                    <p:set>
                                      <p:cBhvr>
                                        <p:cTn id="12" dur="1" fill="hold">
                                          <p:stCondLst>
                                            <p:cond delay="0"/>
                                          </p:stCondLst>
                                        </p:cTn>
                                        <p:tgtEl>
                                          <p:spTgt spid="12"/>
                                        </p:tgtEl>
                                        <p:attrNameLst>
                                          <p:attrName>style.visibility</p:attrName>
                                        </p:attrNameLst>
                                      </p:cBhvr>
                                      <p:to>
                                        <p:strVal val="hidden"/>
                                      </p:to>
                                    </p:set>
                                  </p:childTnLst>
                                </p:cTn>
                              </p:par>
                              <p:par>
                                <p:cTn id="13" presetID="1" presetClass="exit" presetSubtype="0" fill="hold" nodeType="withEffect">
                                  <p:stCondLst>
                                    <p:cond delay="750"/>
                                  </p:stCondLst>
                                  <p:childTnLst>
                                    <p:set>
                                      <p:cBhvr>
                                        <p:cTn id="14" dur="1" fill="hold">
                                          <p:stCondLst>
                                            <p:cond delay="0"/>
                                          </p:stCondLst>
                                        </p:cTn>
                                        <p:tgtEl>
                                          <p:spTgt spid="14"/>
                                        </p:tgtEl>
                                        <p:attrNameLst>
                                          <p:attrName>style.visibility</p:attrName>
                                        </p:attrNameLst>
                                      </p:cBhvr>
                                      <p:to>
                                        <p:strVal val="hidden"/>
                                      </p:to>
                                    </p:set>
                                  </p:childTnLst>
                                </p:cTn>
                              </p:par>
                              <p:par>
                                <p:cTn id="15" presetID="1" presetClass="exit" presetSubtype="0" fill="hold" nodeType="withEffect">
                                  <p:stCondLst>
                                    <p:cond delay="1250"/>
                                  </p:stCondLst>
                                  <p:childTnLst>
                                    <p:set>
                                      <p:cBhvr>
                                        <p:cTn id="16" dur="1" fill="hold">
                                          <p:stCondLst>
                                            <p:cond delay="0"/>
                                          </p:stCondLst>
                                        </p:cTn>
                                        <p:tgtEl>
                                          <p:spTgt spid="10"/>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nodeType="withEffect">
                                  <p:stCondLst>
                                    <p:cond delay="25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nodeType="withEffect">
                                  <p:stCondLst>
                                    <p:cond delay="50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nodeType="withEffect">
                                  <p:stCondLst>
                                    <p:cond delay="750"/>
                                  </p:stCondLst>
                                  <p:childTnLst>
                                    <p:set>
                                      <p:cBhvr>
                                        <p:cTn id="26" dur="1" fill="hold">
                                          <p:stCondLst>
                                            <p:cond delay="0"/>
                                          </p:stCondLst>
                                        </p:cTn>
                                        <p:tgtEl>
                                          <p:spTgt spid="16"/>
                                        </p:tgtEl>
                                        <p:attrNameLst>
                                          <p:attrName>style.visibility</p:attrName>
                                        </p:attrNameLst>
                                      </p:cBhvr>
                                      <p:to>
                                        <p:strVal val="visible"/>
                                      </p:to>
                                    </p:set>
                                  </p:childTnLst>
                                </p:cTn>
                              </p:par>
                              <p:par>
                                <p:cTn id="27" presetID="1" presetClass="entr" presetSubtype="0" fill="hold" nodeType="withEffect">
                                  <p:stCondLst>
                                    <p:cond delay="1000"/>
                                  </p:stCondLst>
                                  <p:childTnLst>
                                    <p:set>
                                      <p:cBhvr>
                                        <p:cTn id="28" dur="1" fill="hold">
                                          <p:stCondLst>
                                            <p:cond delay="0"/>
                                          </p:stCondLst>
                                        </p:cTn>
                                        <p:tgtEl>
                                          <p:spTgt spid="18"/>
                                        </p:tgtEl>
                                        <p:attrNameLst>
                                          <p:attrName>style.visibility</p:attrName>
                                        </p:attrNameLst>
                                      </p:cBhvr>
                                      <p:to>
                                        <p:strVal val="visible"/>
                                      </p:to>
                                    </p:set>
                                  </p:childTnLst>
                                </p:cTn>
                              </p:par>
                              <p:par>
                                <p:cTn id="29" presetID="1" presetClass="entr" presetSubtype="0" fill="hold" nodeType="withEffect">
                                  <p:stCondLst>
                                    <p:cond delay="1250"/>
                                  </p:stCondLst>
                                  <p:childTnLst>
                                    <p:set>
                                      <p:cBhvr>
                                        <p:cTn id="3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ext Placeholder 3"/>
          <p:cNvSpPr>
            <a:spLocks noGrp="1"/>
          </p:cNvSpPr>
          <p:nvPr>
            <p:ph type="body" sz="quarter" idx="4294967295"/>
          </p:nvPr>
        </p:nvSpPr>
        <p:spPr>
          <a:xfrm>
            <a:off x="1178988" y="2351436"/>
            <a:ext cx="9311803" cy="3665541"/>
          </a:xfrm>
          <a:prstGeom prst="rect">
            <a:avLst/>
          </a:prstGeom>
        </p:spPr>
        <p:txBody>
          <a:bodyPr/>
          <a:lstStyle/>
          <a:p>
            <a:pPr>
              <a:lnSpc>
                <a:spcPct val="120000"/>
              </a:lnSpc>
              <a:buClr>
                <a:srgbClr val="511C6C"/>
              </a:buClr>
            </a:pPr>
            <a:r>
              <a:rPr lang="en-US" dirty="0">
                <a:latin typeface="Helvetica Neue" panose="02000503000000020004" pitchFamily="2" charset="0"/>
                <a:ea typeface="Helvetica Neue" panose="02000503000000020004" pitchFamily="2" charset="0"/>
                <a:cs typeface="Helvetica Neue" panose="02000503000000020004" pitchFamily="2" charset="0"/>
              </a:rPr>
              <a:t>Players predict how many tricks they’re going to take</a:t>
            </a:r>
          </a:p>
          <a:p>
            <a:pPr>
              <a:lnSpc>
                <a:spcPct val="120000"/>
              </a:lnSpc>
              <a:buClr>
                <a:srgbClr val="511C6C"/>
              </a:buClr>
            </a:pPr>
            <a:r>
              <a:rPr lang="en-US" dirty="0">
                <a:latin typeface="Helvetica Neue" panose="02000503000000020004" pitchFamily="2" charset="0"/>
                <a:ea typeface="Helvetica Neue" panose="02000503000000020004" pitchFamily="2" charset="0"/>
                <a:cs typeface="Helvetica Neue" panose="02000503000000020004" pitchFamily="2" charset="0"/>
              </a:rPr>
              <a:t>Based on a combination of card value and suit</a:t>
            </a:r>
          </a:p>
          <a:p>
            <a:pPr>
              <a:lnSpc>
                <a:spcPct val="120000"/>
              </a:lnSpc>
              <a:buClr>
                <a:srgbClr val="511C6C"/>
              </a:buClr>
            </a:pPr>
            <a:r>
              <a:rPr lang="en-US" dirty="0">
                <a:latin typeface="Helvetica Neue" panose="02000503000000020004" pitchFamily="2" charset="0"/>
                <a:ea typeface="Helvetica Neue" panose="02000503000000020004" pitchFamily="2" charset="0"/>
                <a:cs typeface="Helvetica Neue" panose="02000503000000020004" pitchFamily="2" charset="0"/>
              </a:rPr>
              <a:t>Total number of tricks bid can’t equal the number of cards in the hand.</a:t>
            </a:r>
          </a:p>
          <a:p>
            <a:pPr>
              <a:lnSpc>
                <a:spcPct val="120000"/>
              </a:lnSpc>
              <a:buClr>
                <a:srgbClr val="511C6C"/>
              </a:buClr>
            </a:pPr>
            <a:endParaRPr lang="en-US" dirty="0">
              <a:latin typeface="Helvetica Neue" panose="02000503000000020004" pitchFamily="2" charset="0"/>
              <a:ea typeface="Helvetica Neue" panose="02000503000000020004" pitchFamily="2" charset="0"/>
              <a:cs typeface="Helvetica Neue" panose="02000503000000020004" pitchFamily="2" charset="0"/>
            </a:endParaRPr>
          </a:p>
          <a:p>
            <a:pPr>
              <a:lnSpc>
                <a:spcPct val="120000"/>
              </a:lnSpc>
              <a:buClr>
                <a:srgbClr val="00B2DD"/>
              </a:buClr>
            </a:pPr>
            <a:endParaRPr lang="en-US" dirty="0">
              <a:latin typeface="+mn-lt"/>
            </a:endParaRPr>
          </a:p>
          <a:p>
            <a:pPr>
              <a:lnSpc>
                <a:spcPct val="120000"/>
              </a:lnSpc>
              <a:buClr>
                <a:srgbClr val="00B2DD"/>
              </a:buClr>
            </a:pPr>
            <a:endParaRPr lang="en-US" dirty="0">
              <a:latin typeface="+mn-lt"/>
            </a:endParaRPr>
          </a:p>
        </p:txBody>
      </p:sp>
      <p:sp>
        <p:nvSpPr>
          <p:cNvPr id="7" name="Text Placeholder 4"/>
          <p:cNvSpPr>
            <a:spLocks noGrp="1"/>
          </p:cNvSpPr>
          <p:nvPr>
            <p:ph type="body" sz="quarter" idx="4294967295"/>
          </p:nvPr>
        </p:nvSpPr>
        <p:spPr>
          <a:xfrm>
            <a:off x="1178988" y="940260"/>
            <a:ext cx="7164912" cy="994616"/>
          </a:xfrm>
          <a:prstGeom prst="rect">
            <a:avLst/>
          </a:prstGeom>
        </p:spPr>
        <p:txBody>
          <a:bodyPr/>
          <a:lstStyle/>
          <a:p>
            <a:pPr marL="0" indent="0">
              <a:buNone/>
            </a:pPr>
            <a:r>
              <a:rPr lang="en-US" sz="4800" b="1" dirty="0">
                <a:solidFill>
                  <a:srgbClr val="511C6C"/>
                </a:solidFill>
                <a:latin typeface="Baskerville" panose="02020502070401020303" pitchFamily="18" charset="0"/>
                <a:ea typeface="Baskerville" panose="02020502070401020303" pitchFamily="18" charset="0"/>
              </a:rPr>
              <a:t>Bidding Stage</a:t>
            </a:r>
          </a:p>
          <a:p>
            <a:endParaRPr lang="en-US" sz="4800" dirty="0">
              <a:solidFill>
                <a:srgbClr val="00B2DD"/>
              </a:solidFill>
            </a:endParaRPr>
          </a:p>
        </p:txBody>
      </p:sp>
    </p:spTree>
    <p:extLst>
      <p:ext uri="{BB962C8B-B14F-4D97-AF65-F5344CB8AC3E}">
        <p14:creationId xmlns:p14="http://schemas.microsoft.com/office/powerpoint/2010/main" val="25574090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ext Placeholder 3"/>
          <p:cNvSpPr>
            <a:spLocks noGrp="1"/>
          </p:cNvSpPr>
          <p:nvPr>
            <p:ph type="body" sz="quarter" idx="4294967295"/>
          </p:nvPr>
        </p:nvSpPr>
        <p:spPr>
          <a:xfrm>
            <a:off x="1178988" y="2351436"/>
            <a:ext cx="9311803" cy="3665541"/>
          </a:xfrm>
          <a:prstGeom prst="rect">
            <a:avLst/>
          </a:prstGeom>
        </p:spPr>
        <p:txBody>
          <a:bodyPr/>
          <a:lstStyle/>
          <a:p>
            <a:pPr>
              <a:buClr>
                <a:srgbClr val="511C6C"/>
              </a:buClr>
            </a:pPr>
            <a:r>
              <a:rPr lang="en-US" dirty="0">
                <a:latin typeface="Helvetica Neue" panose="02000503000000020004" pitchFamily="2" charset="0"/>
                <a:ea typeface="Helvetica Neue" panose="02000503000000020004" pitchFamily="2" charset="0"/>
                <a:cs typeface="Helvetica Neue" panose="02000503000000020004" pitchFamily="2" charset="0"/>
              </a:rPr>
              <a:t>Total number of tricks bid can’t equal the number of cards in the hand.</a:t>
            </a:r>
          </a:p>
          <a:p>
            <a:pPr>
              <a:buClr>
                <a:srgbClr val="511C6C"/>
              </a:buClr>
            </a:pPr>
            <a:endParaRPr lang="en-US" dirty="0">
              <a:latin typeface="Helvetica Neue" panose="02000503000000020004" pitchFamily="2" charset="0"/>
              <a:ea typeface="Helvetica Neue" panose="02000503000000020004" pitchFamily="2" charset="0"/>
              <a:cs typeface="Helvetica Neue" panose="02000503000000020004" pitchFamily="2" charset="0"/>
            </a:endParaRPr>
          </a:p>
          <a:p>
            <a:pPr>
              <a:buClr>
                <a:srgbClr val="00B2DD"/>
              </a:buClr>
            </a:pPr>
            <a:endParaRPr lang="en-US" dirty="0">
              <a:latin typeface="+mn-lt"/>
            </a:endParaRPr>
          </a:p>
          <a:p>
            <a:pPr>
              <a:buClr>
                <a:srgbClr val="00B2DD"/>
              </a:buClr>
            </a:pPr>
            <a:endParaRPr lang="en-US" dirty="0">
              <a:latin typeface="+mn-lt"/>
            </a:endParaRPr>
          </a:p>
        </p:txBody>
      </p:sp>
      <p:sp>
        <p:nvSpPr>
          <p:cNvPr id="7" name="Text Placeholder 4"/>
          <p:cNvSpPr>
            <a:spLocks noGrp="1"/>
          </p:cNvSpPr>
          <p:nvPr>
            <p:ph type="body" sz="quarter" idx="4294967295"/>
          </p:nvPr>
        </p:nvSpPr>
        <p:spPr>
          <a:xfrm>
            <a:off x="1178988" y="940260"/>
            <a:ext cx="7164912" cy="994616"/>
          </a:xfrm>
          <a:prstGeom prst="rect">
            <a:avLst/>
          </a:prstGeom>
        </p:spPr>
        <p:txBody>
          <a:bodyPr/>
          <a:lstStyle/>
          <a:p>
            <a:pPr marL="0" indent="0">
              <a:buNone/>
            </a:pPr>
            <a:r>
              <a:rPr lang="en-US" sz="4800" b="1" dirty="0">
                <a:solidFill>
                  <a:srgbClr val="511C6C"/>
                </a:solidFill>
                <a:latin typeface="Baskerville" panose="02020502070401020303" pitchFamily="18" charset="0"/>
                <a:ea typeface="Baskerville" panose="02020502070401020303" pitchFamily="18" charset="0"/>
              </a:rPr>
              <a:t>Bidding Stage</a:t>
            </a:r>
          </a:p>
          <a:p>
            <a:endParaRPr lang="en-US" sz="4800" dirty="0">
              <a:solidFill>
                <a:srgbClr val="00B2DD"/>
              </a:solidFill>
            </a:endParaRPr>
          </a:p>
        </p:txBody>
      </p:sp>
      <p:pic>
        <p:nvPicPr>
          <p:cNvPr id="12" name="Picture 11">
            <a:extLst>
              <a:ext uri="{FF2B5EF4-FFF2-40B4-BE49-F238E27FC236}">
                <a16:creationId xmlns:a16="http://schemas.microsoft.com/office/drawing/2014/main" id="{13AC6F01-BAE7-F449-A70A-917FD3667F2E}"/>
              </a:ext>
            </a:extLst>
          </p:cNvPr>
          <p:cNvPicPr>
            <a:picLocks noChangeAspect="1"/>
          </p:cNvPicPr>
          <p:nvPr/>
        </p:nvPicPr>
        <p:blipFill>
          <a:blip r:embed="rId2"/>
          <a:stretch>
            <a:fillRect/>
          </a:stretch>
        </p:blipFill>
        <p:spPr>
          <a:xfrm>
            <a:off x="1701210" y="3460342"/>
            <a:ext cx="1413932" cy="2057399"/>
          </a:xfrm>
          <a:prstGeom prst="rect">
            <a:avLst/>
          </a:prstGeom>
        </p:spPr>
      </p:pic>
      <p:pic>
        <p:nvPicPr>
          <p:cNvPr id="13" name="Picture 12">
            <a:extLst>
              <a:ext uri="{FF2B5EF4-FFF2-40B4-BE49-F238E27FC236}">
                <a16:creationId xmlns:a16="http://schemas.microsoft.com/office/drawing/2014/main" id="{E4F714FE-EAE1-8641-BDFD-16ABB9B51675}"/>
              </a:ext>
            </a:extLst>
          </p:cNvPr>
          <p:cNvPicPr>
            <a:picLocks noChangeAspect="1"/>
          </p:cNvPicPr>
          <p:nvPr/>
        </p:nvPicPr>
        <p:blipFill>
          <a:blip r:embed="rId3"/>
          <a:stretch>
            <a:fillRect/>
          </a:stretch>
        </p:blipFill>
        <p:spPr>
          <a:xfrm>
            <a:off x="1901210" y="3660342"/>
            <a:ext cx="1413932" cy="2057399"/>
          </a:xfrm>
          <a:prstGeom prst="rect">
            <a:avLst/>
          </a:prstGeom>
        </p:spPr>
      </p:pic>
      <p:pic>
        <p:nvPicPr>
          <p:cNvPr id="14" name="Picture 13">
            <a:extLst>
              <a:ext uri="{FF2B5EF4-FFF2-40B4-BE49-F238E27FC236}">
                <a16:creationId xmlns:a16="http://schemas.microsoft.com/office/drawing/2014/main" id="{8F131994-294B-F944-B7BD-F1DCF42ED373}"/>
              </a:ext>
            </a:extLst>
          </p:cNvPr>
          <p:cNvPicPr>
            <a:picLocks noChangeAspect="1"/>
          </p:cNvPicPr>
          <p:nvPr/>
        </p:nvPicPr>
        <p:blipFill>
          <a:blip r:embed="rId4"/>
          <a:stretch>
            <a:fillRect/>
          </a:stretch>
        </p:blipFill>
        <p:spPr>
          <a:xfrm>
            <a:off x="2101210" y="3860342"/>
            <a:ext cx="1413932" cy="2057399"/>
          </a:xfrm>
          <a:prstGeom prst="rect">
            <a:avLst/>
          </a:prstGeom>
        </p:spPr>
      </p:pic>
      <p:pic>
        <p:nvPicPr>
          <p:cNvPr id="15" name="Picture 14">
            <a:extLst>
              <a:ext uri="{FF2B5EF4-FFF2-40B4-BE49-F238E27FC236}">
                <a16:creationId xmlns:a16="http://schemas.microsoft.com/office/drawing/2014/main" id="{B38A73BA-C881-A340-9E89-7E73B7568D26}"/>
              </a:ext>
            </a:extLst>
          </p:cNvPr>
          <p:cNvPicPr>
            <a:picLocks noChangeAspect="1"/>
          </p:cNvPicPr>
          <p:nvPr/>
        </p:nvPicPr>
        <p:blipFill>
          <a:blip r:embed="rId5"/>
          <a:stretch>
            <a:fillRect/>
          </a:stretch>
        </p:blipFill>
        <p:spPr>
          <a:xfrm>
            <a:off x="2301210" y="4060342"/>
            <a:ext cx="1413932" cy="2057399"/>
          </a:xfrm>
          <a:prstGeom prst="rect">
            <a:avLst/>
          </a:prstGeom>
        </p:spPr>
      </p:pic>
      <p:pic>
        <p:nvPicPr>
          <p:cNvPr id="3" name="Picture 2">
            <a:extLst>
              <a:ext uri="{FF2B5EF4-FFF2-40B4-BE49-F238E27FC236}">
                <a16:creationId xmlns:a16="http://schemas.microsoft.com/office/drawing/2014/main" id="{BB011596-34C2-2A44-8B01-4D6488209F14}"/>
              </a:ext>
            </a:extLst>
          </p:cNvPr>
          <p:cNvPicPr>
            <a:picLocks noChangeAspect="1"/>
          </p:cNvPicPr>
          <p:nvPr/>
        </p:nvPicPr>
        <p:blipFill>
          <a:blip r:embed="rId6"/>
          <a:stretch>
            <a:fillRect/>
          </a:stretch>
        </p:blipFill>
        <p:spPr>
          <a:xfrm>
            <a:off x="4837363" y="3429001"/>
            <a:ext cx="1435472" cy="2088740"/>
          </a:xfrm>
          <a:prstGeom prst="rect">
            <a:avLst/>
          </a:prstGeom>
        </p:spPr>
      </p:pic>
      <p:pic>
        <p:nvPicPr>
          <p:cNvPr id="5" name="Picture 4">
            <a:extLst>
              <a:ext uri="{FF2B5EF4-FFF2-40B4-BE49-F238E27FC236}">
                <a16:creationId xmlns:a16="http://schemas.microsoft.com/office/drawing/2014/main" id="{61AB1829-0FA8-F649-B01A-F0CDBE267032}"/>
              </a:ext>
            </a:extLst>
          </p:cNvPr>
          <p:cNvPicPr>
            <a:picLocks noChangeAspect="1"/>
          </p:cNvPicPr>
          <p:nvPr/>
        </p:nvPicPr>
        <p:blipFill>
          <a:blip r:embed="rId7"/>
          <a:stretch>
            <a:fillRect/>
          </a:stretch>
        </p:blipFill>
        <p:spPr>
          <a:xfrm>
            <a:off x="5037363" y="3629001"/>
            <a:ext cx="1435472" cy="2088740"/>
          </a:xfrm>
          <a:prstGeom prst="rect">
            <a:avLst/>
          </a:prstGeom>
        </p:spPr>
      </p:pic>
      <p:pic>
        <p:nvPicPr>
          <p:cNvPr id="9" name="Picture 8">
            <a:extLst>
              <a:ext uri="{FF2B5EF4-FFF2-40B4-BE49-F238E27FC236}">
                <a16:creationId xmlns:a16="http://schemas.microsoft.com/office/drawing/2014/main" id="{8967CFCC-CCB2-6F4B-9B4B-EFAB6E9AAA38}"/>
              </a:ext>
            </a:extLst>
          </p:cNvPr>
          <p:cNvPicPr>
            <a:picLocks noChangeAspect="1"/>
          </p:cNvPicPr>
          <p:nvPr/>
        </p:nvPicPr>
        <p:blipFill>
          <a:blip r:embed="rId8"/>
          <a:stretch>
            <a:fillRect/>
          </a:stretch>
        </p:blipFill>
        <p:spPr>
          <a:xfrm>
            <a:off x="5237363" y="3829001"/>
            <a:ext cx="1435472" cy="2088740"/>
          </a:xfrm>
          <a:prstGeom prst="rect">
            <a:avLst/>
          </a:prstGeom>
        </p:spPr>
      </p:pic>
      <p:pic>
        <p:nvPicPr>
          <p:cNvPr id="11" name="Picture 10">
            <a:extLst>
              <a:ext uri="{FF2B5EF4-FFF2-40B4-BE49-F238E27FC236}">
                <a16:creationId xmlns:a16="http://schemas.microsoft.com/office/drawing/2014/main" id="{E61A0BEF-92E9-9E4D-BB27-8ECCF80D6525}"/>
              </a:ext>
            </a:extLst>
          </p:cNvPr>
          <p:cNvPicPr>
            <a:picLocks noChangeAspect="1"/>
          </p:cNvPicPr>
          <p:nvPr/>
        </p:nvPicPr>
        <p:blipFill>
          <a:blip r:embed="rId9"/>
          <a:stretch>
            <a:fillRect/>
          </a:stretch>
        </p:blipFill>
        <p:spPr>
          <a:xfrm>
            <a:off x="5437363" y="4029001"/>
            <a:ext cx="1435472" cy="2088740"/>
          </a:xfrm>
          <a:prstGeom prst="rect">
            <a:avLst/>
          </a:prstGeom>
        </p:spPr>
      </p:pic>
      <p:pic>
        <p:nvPicPr>
          <p:cNvPr id="17" name="Picture 16">
            <a:extLst>
              <a:ext uri="{FF2B5EF4-FFF2-40B4-BE49-F238E27FC236}">
                <a16:creationId xmlns:a16="http://schemas.microsoft.com/office/drawing/2014/main" id="{EDB630C5-B09C-F74B-AFB7-4A0255D3BAD9}"/>
              </a:ext>
            </a:extLst>
          </p:cNvPr>
          <p:cNvPicPr>
            <a:picLocks noChangeAspect="1"/>
          </p:cNvPicPr>
          <p:nvPr/>
        </p:nvPicPr>
        <p:blipFill>
          <a:blip r:embed="rId10"/>
          <a:stretch>
            <a:fillRect/>
          </a:stretch>
        </p:blipFill>
        <p:spPr>
          <a:xfrm>
            <a:off x="7995056" y="3428999"/>
            <a:ext cx="1435472" cy="2088741"/>
          </a:xfrm>
          <a:prstGeom prst="rect">
            <a:avLst/>
          </a:prstGeom>
        </p:spPr>
      </p:pic>
      <p:pic>
        <p:nvPicPr>
          <p:cNvPr id="19" name="Picture 18">
            <a:extLst>
              <a:ext uri="{FF2B5EF4-FFF2-40B4-BE49-F238E27FC236}">
                <a16:creationId xmlns:a16="http://schemas.microsoft.com/office/drawing/2014/main" id="{AA3AEB07-C36D-1C4D-8CF7-609ED12FB07C}"/>
              </a:ext>
            </a:extLst>
          </p:cNvPr>
          <p:cNvPicPr>
            <a:picLocks noChangeAspect="1"/>
          </p:cNvPicPr>
          <p:nvPr/>
        </p:nvPicPr>
        <p:blipFill>
          <a:blip r:embed="rId11"/>
          <a:stretch>
            <a:fillRect/>
          </a:stretch>
        </p:blipFill>
        <p:spPr>
          <a:xfrm>
            <a:off x="8195056" y="3628999"/>
            <a:ext cx="1435472" cy="2088741"/>
          </a:xfrm>
          <a:prstGeom prst="rect">
            <a:avLst/>
          </a:prstGeom>
        </p:spPr>
      </p:pic>
      <p:pic>
        <p:nvPicPr>
          <p:cNvPr id="21" name="Picture 20">
            <a:extLst>
              <a:ext uri="{FF2B5EF4-FFF2-40B4-BE49-F238E27FC236}">
                <a16:creationId xmlns:a16="http://schemas.microsoft.com/office/drawing/2014/main" id="{6D4CBC6F-77CC-6546-8B0F-6ADD469B1C16}"/>
              </a:ext>
            </a:extLst>
          </p:cNvPr>
          <p:cNvPicPr>
            <a:picLocks noChangeAspect="1"/>
          </p:cNvPicPr>
          <p:nvPr/>
        </p:nvPicPr>
        <p:blipFill>
          <a:blip r:embed="rId12"/>
          <a:stretch>
            <a:fillRect/>
          </a:stretch>
        </p:blipFill>
        <p:spPr>
          <a:xfrm>
            <a:off x="8395056" y="3828999"/>
            <a:ext cx="1435472" cy="2088741"/>
          </a:xfrm>
          <a:prstGeom prst="rect">
            <a:avLst/>
          </a:prstGeom>
        </p:spPr>
      </p:pic>
      <p:pic>
        <p:nvPicPr>
          <p:cNvPr id="23" name="Picture 22">
            <a:extLst>
              <a:ext uri="{FF2B5EF4-FFF2-40B4-BE49-F238E27FC236}">
                <a16:creationId xmlns:a16="http://schemas.microsoft.com/office/drawing/2014/main" id="{540BA9E4-484C-3649-84B0-627B0DD7D426}"/>
              </a:ext>
            </a:extLst>
          </p:cNvPr>
          <p:cNvPicPr>
            <a:picLocks noChangeAspect="1"/>
          </p:cNvPicPr>
          <p:nvPr/>
        </p:nvPicPr>
        <p:blipFill>
          <a:blip r:embed="rId13"/>
          <a:stretch>
            <a:fillRect/>
          </a:stretch>
        </p:blipFill>
        <p:spPr>
          <a:xfrm>
            <a:off x="8595056" y="4028999"/>
            <a:ext cx="1435472" cy="2088741"/>
          </a:xfrm>
          <a:prstGeom prst="rect">
            <a:avLst/>
          </a:prstGeom>
        </p:spPr>
      </p:pic>
      <p:sp>
        <p:nvSpPr>
          <p:cNvPr id="24" name="TextBox 23">
            <a:extLst>
              <a:ext uri="{FF2B5EF4-FFF2-40B4-BE49-F238E27FC236}">
                <a16:creationId xmlns:a16="http://schemas.microsoft.com/office/drawing/2014/main" id="{FEE9CCDC-63A6-DD4B-B4FB-B8D424ED3BCB}"/>
              </a:ext>
            </a:extLst>
          </p:cNvPr>
          <p:cNvSpPr txBox="1"/>
          <p:nvPr/>
        </p:nvSpPr>
        <p:spPr>
          <a:xfrm>
            <a:off x="2808175" y="6156539"/>
            <a:ext cx="553669" cy="523220"/>
          </a:xfrm>
          <a:prstGeom prst="rect">
            <a:avLst/>
          </a:prstGeom>
          <a:noFill/>
        </p:spPr>
        <p:txBody>
          <a:bodyPr wrap="square" rtlCol="0">
            <a:spAutoFit/>
          </a:bodyPr>
          <a:lstStyle/>
          <a:p>
            <a:r>
              <a:rPr lang="en-US" sz="2800" b="1" dirty="0">
                <a:latin typeface="Helvetica Neue" panose="02000503000000020004" pitchFamily="2" charset="0"/>
                <a:ea typeface="Helvetica Neue" panose="02000503000000020004" pitchFamily="2" charset="0"/>
                <a:cs typeface="Helvetica Neue" panose="02000503000000020004" pitchFamily="2" charset="0"/>
              </a:rPr>
              <a:t>2</a:t>
            </a:r>
          </a:p>
        </p:txBody>
      </p:sp>
      <p:sp>
        <p:nvSpPr>
          <p:cNvPr id="25" name="TextBox 24">
            <a:extLst>
              <a:ext uri="{FF2B5EF4-FFF2-40B4-BE49-F238E27FC236}">
                <a16:creationId xmlns:a16="http://schemas.microsoft.com/office/drawing/2014/main" id="{BDD7B154-0B9B-AF46-9304-5CC56C14FE42}"/>
              </a:ext>
            </a:extLst>
          </p:cNvPr>
          <p:cNvSpPr txBox="1"/>
          <p:nvPr/>
        </p:nvSpPr>
        <p:spPr>
          <a:xfrm>
            <a:off x="5955099" y="6156539"/>
            <a:ext cx="553669" cy="523220"/>
          </a:xfrm>
          <a:prstGeom prst="rect">
            <a:avLst/>
          </a:prstGeom>
          <a:noFill/>
        </p:spPr>
        <p:txBody>
          <a:bodyPr wrap="square" rtlCol="0">
            <a:spAutoFit/>
          </a:bodyPr>
          <a:lstStyle/>
          <a:p>
            <a:r>
              <a:rPr lang="en-US" sz="2800" b="1" dirty="0">
                <a:latin typeface="Helvetica Neue" panose="02000503000000020004" pitchFamily="2" charset="0"/>
                <a:ea typeface="Helvetica Neue" panose="02000503000000020004" pitchFamily="2" charset="0"/>
                <a:cs typeface="Helvetica Neue" panose="02000503000000020004" pitchFamily="2" charset="0"/>
              </a:rPr>
              <a:t>1</a:t>
            </a:r>
          </a:p>
        </p:txBody>
      </p:sp>
      <p:sp>
        <p:nvSpPr>
          <p:cNvPr id="26" name="TextBox 25">
            <a:extLst>
              <a:ext uri="{FF2B5EF4-FFF2-40B4-BE49-F238E27FC236}">
                <a16:creationId xmlns:a16="http://schemas.microsoft.com/office/drawing/2014/main" id="{9CDD815F-032E-7C46-A127-9B9D4DB46AD3}"/>
              </a:ext>
            </a:extLst>
          </p:cNvPr>
          <p:cNvSpPr txBox="1"/>
          <p:nvPr/>
        </p:nvSpPr>
        <p:spPr>
          <a:xfrm>
            <a:off x="9112792" y="6161475"/>
            <a:ext cx="717736" cy="523220"/>
          </a:xfrm>
          <a:prstGeom prst="rect">
            <a:avLst/>
          </a:prstGeom>
          <a:noFill/>
        </p:spPr>
        <p:txBody>
          <a:bodyPr wrap="square" rtlCol="0">
            <a:spAutoFit/>
          </a:bodyPr>
          <a:lstStyle/>
          <a:p>
            <a:r>
              <a:rPr lang="en-US" sz="2800" b="1" i="1" dirty="0">
                <a:latin typeface="Helvetica Neue" panose="02000503000000020004" pitchFamily="2" charset="0"/>
                <a:ea typeface="Helvetica Neue" panose="02000503000000020004" pitchFamily="2" charset="0"/>
                <a:cs typeface="Helvetica Neue" panose="02000503000000020004" pitchFamily="2" charset="0"/>
              </a:rPr>
              <a:t>!1</a:t>
            </a:r>
          </a:p>
        </p:txBody>
      </p:sp>
    </p:spTree>
    <p:extLst>
      <p:ext uri="{BB962C8B-B14F-4D97-AF65-F5344CB8AC3E}">
        <p14:creationId xmlns:p14="http://schemas.microsoft.com/office/powerpoint/2010/main" val="2678001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p:bldP spid="26"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ext Placeholder 3"/>
          <p:cNvSpPr>
            <a:spLocks noGrp="1"/>
          </p:cNvSpPr>
          <p:nvPr>
            <p:ph type="body" sz="quarter" idx="4294967295"/>
          </p:nvPr>
        </p:nvSpPr>
        <p:spPr>
          <a:xfrm>
            <a:off x="1178989" y="2351436"/>
            <a:ext cx="8147119" cy="3665541"/>
          </a:xfrm>
          <a:prstGeom prst="rect">
            <a:avLst/>
          </a:prstGeom>
        </p:spPr>
        <p:txBody>
          <a:bodyPr/>
          <a:lstStyle/>
          <a:p>
            <a:pPr>
              <a:lnSpc>
                <a:spcPct val="120000"/>
              </a:lnSpc>
              <a:buClr>
                <a:srgbClr val="511C6C"/>
              </a:buClr>
            </a:pPr>
            <a:r>
              <a:rPr lang="en-US" dirty="0">
                <a:latin typeface="Helvetica Neue" panose="02000503000000020004" pitchFamily="2" charset="0"/>
                <a:ea typeface="Helvetica Neue" panose="02000503000000020004" pitchFamily="2" charset="0"/>
                <a:cs typeface="Helvetica Neue" panose="02000503000000020004" pitchFamily="2" charset="0"/>
              </a:rPr>
              <a:t>Similar to regular trumps</a:t>
            </a:r>
          </a:p>
          <a:p>
            <a:pPr>
              <a:lnSpc>
                <a:spcPct val="120000"/>
              </a:lnSpc>
              <a:buClr>
                <a:srgbClr val="511C6C"/>
              </a:buClr>
            </a:pPr>
            <a:r>
              <a:rPr lang="en-US" dirty="0">
                <a:latin typeface="Helvetica Neue" panose="02000503000000020004" pitchFamily="2" charset="0"/>
                <a:ea typeface="Helvetica Neue" panose="02000503000000020004" pitchFamily="2" charset="0"/>
                <a:cs typeface="Helvetica Neue" panose="02000503000000020004" pitchFamily="2" charset="0"/>
              </a:rPr>
              <a:t>Must follow the lead suit</a:t>
            </a:r>
          </a:p>
          <a:p>
            <a:pPr>
              <a:lnSpc>
                <a:spcPct val="120000"/>
              </a:lnSpc>
              <a:buClr>
                <a:srgbClr val="511C6C"/>
              </a:buClr>
            </a:pPr>
            <a:r>
              <a:rPr lang="en-US" dirty="0">
                <a:latin typeface="Helvetica Neue" panose="02000503000000020004" pitchFamily="2" charset="0"/>
                <a:ea typeface="Helvetica Neue" panose="02000503000000020004" pitchFamily="2" charset="0"/>
                <a:cs typeface="Helvetica Neue" panose="02000503000000020004" pitchFamily="2" charset="0"/>
              </a:rPr>
              <a:t>Can only play a trump or “throw out” if a lead suit card is not possessed.</a:t>
            </a:r>
          </a:p>
          <a:p>
            <a:pPr>
              <a:lnSpc>
                <a:spcPct val="120000"/>
              </a:lnSpc>
              <a:buClr>
                <a:srgbClr val="00B2DD"/>
              </a:buClr>
            </a:pPr>
            <a:endParaRPr lang="en-US" dirty="0">
              <a:latin typeface="+mn-lt"/>
            </a:endParaRPr>
          </a:p>
          <a:p>
            <a:pPr>
              <a:lnSpc>
                <a:spcPct val="120000"/>
              </a:lnSpc>
              <a:buClr>
                <a:srgbClr val="00B2DD"/>
              </a:buClr>
            </a:pPr>
            <a:endParaRPr lang="en-US" dirty="0">
              <a:latin typeface="+mn-lt"/>
            </a:endParaRPr>
          </a:p>
        </p:txBody>
      </p:sp>
      <p:sp>
        <p:nvSpPr>
          <p:cNvPr id="7" name="Text Placeholder 4"/>
          <p:cNvSpPr>
            <a:spLocks noGrp="1"/>
          </p:cNvSpPr>
          <p:nvPr>
            <p:ph type="body" sz="quarter" idx="4294967295"/>
          </p:nvPr>
        </p:nvSpPr>
        <p:spPr>
          <a:xfrm>
            <a:off x="1178988" y="940260"/>
            <a:ext cx="7164912" cy="994616"/>
          </a:xfrm>
          <a:prstGeom prst="rect">
            <a:avLst/>
          </a:prstGeom>
        </p:spPr>
        <p:txBody>
          <a:bodyPr/>
          <a:lstStyle/>
          <a:p>
            <a:pPr marL="0" indent="0">
              <a:buNone/>
            </a:pPr>
            <a:r>
              <a:rPr lang="en-US" sz="4800" b="1" dirty="0">
                <a:solidFill>
                  <a:srgbClr val="511C6C"/>
                </a:solidFill>
                <a:latin typeface="Baskerville" panose="02020502070401020303" pitchFamily="18" charset="0"/>
                <a:ea typeface="Baskerville" panose="02020502070401020303" pitchFamily="18" charset="0"/>
              </a:rPr>
              <a:t>Gameplay Stage</a:t>
            </a:r>
          </a:p>
          <a:p>
            <a:endParaRPr lang="en-US" sz="4800" dirty="0">
              <a:solidFill>
                <a:srgbClr val="00B2DD"/>
              </a:solidFill>
            </a:endParaRPr>
          </a:p>
        </p:txBody>
      </p:sp>
    </p:spTree>
    <p:extLst>
      <p:ext uri="{BB962C8B-B14F-4D97-AF65-F5344CB8AC3E}">
        <p14:creationId xmlns:p14="http://schemas.microsoft.com/office/powerpoint/2010/main" val="373879186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TotalTime>
  <Words>1576</Words>
  <Application>Microsoft Macintosh PowerPoint</Application>
  <PresentationFormat>Widescreen</PresentationFormat>
  <Paragraphs>268</Paragraphs>
  <Slides>45</Slides>
  <Notes>16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45</vt:i4>
      </vt:variant>
    </vt:vector>
  </HeadingPairs>
  <TitlesOfParts>
    <vt:vector size="51" baseType="lpstr">
      <vt:lpstr>Arial</vt:lpstr>
      <vt:lpstr>Baskerville</vt:lpstr>
      <vt:lpstr>Calibri</vt:lpstr>
      <vt:lpstr>Calibri Light</vt:lpstr>
      <vt:lpstr>Helvetica Neue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Bor, Samuel</dc:creator>
  <cp:lastModifiedBy>Bor, Samuel</cp:lastModifiedBy>
  <cp:revision>4</cp:revision>
  <cp:lastPrinted>2019-03-13T22:05:56Z</cp:lastPrinted>
  <dcterms:created xsi:type="dcterms:W3CDTF">2019-03-13T21:49:16Z</dcterms:created>
  <dcterms:modified xsi:type="dcterms:W3CDTF">2019-03-13T22:19:53Z</dcterms:modified>
</cp:coreProperties>
</file>